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25"/>
  </p:notesMasterIdLst>
  <p:handoutMasterIdLst>
    <p:handoutMasterId r:id="rId26"/>
  </p:handoutMasterIdLst>
  <p:sldIdLst>
    <p:sldId id="270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90" r:id="rId24"/>
  </p:sldIdLst>
  <p:sldSz cx="12192000" cy="6858000"/>
  <p:notesSz cx="6858000" cy="9144000"/>
  <p:defaultTextStyle>
    <a:defPPr rtl="0"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0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86" y="4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0" d="100"/>
          <a:sy n="90" d="100"/>
        </p:scale>
        <p:origin x="281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 dirty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8D9B043-B700-470D-BC8D-36E076C19CA5}" type="datetime1">
              <a:rPr lang="pl-PL" smtClean="0"/>
              <a:t>2017-12-17</a:t>
            </a:fld>
            <a:endParaRPr lang="pl-PL" dirty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 dirty="0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78FE58C-C1A6-4C4C-90C2-B7F5B0504B2D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3460503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 noProof="0" dirty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580088B-7AF3-4ED0-8110-057CF697CAA9}" type="datetime1">
              <a:rPr lang="pl-PL" noProof="0" smtClean="0"/>
              <a:t>2017-12-17</a:t>
            </a:fld>
            <a:endParaRPr lang="pl-PL" noProof="0" dirty="0"/>
          </a:p>
        </p:txBody>
      </p:sp>
      <p:sp>
        <p:nvSpPr>
          <p:cNvPr id="4" name="Obraz slajdu — symbol zastępcz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l-PL" noProof="0" dirty="0"/>
          </a:p>
        </p:txBody>
      </p:sp>
      <p:sp>
        <p:nvSpPr>
          <p:cNvPr id="5" name="Notatki — symbol zastępcz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l-PL" noProof="0" dirty="0" smtClean="0"/>
              <a:t>Kliknij, aby edytować style wzorca tekstu</a:t>
            </a:r>
          </a:p>
          <a:p>
            <a:pPr lvl="1" rtl="0"/>
            <a:r>
              <a:rPr lang="pl-PL" noProof="0" dirty="0" smtClean="0"/>
              <a:t>Drugi poziom</a:t>
            </a:r>
          </a:p>
          <a:p>
            <a:pPr lvl="2" rtl="0"/>
            <a:r>
              <a:rPr lang="pl-PL" noProof="0" dirty="0" smtClean="0"/>
              <a:t>Trzeci poziom</a:t>
            </a:r>
          </a:p>
          <a:p>
            <a:pPr lvl="3" rtl="0"/>
            <a:r>
              <a:rPr lang="pl-PL" noProof="0" dirty="0" smtClean="0"/>
              <a:t>Czwarty poziom</a:t>
            </a:r>
          </a:p>
          <a:p>
            <a:pPr lvl="4" rtl="0"/>
            <a:r>
              <a:rPr lang="pl-PL" noProof="0" dirty="0" smtClean="0"/>
              <a:t>Piąty poziom</a:t>
            </a:r>
            <a:endParaRPr lang="pl-PL" noProof="0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 noProof="0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10E1E9A-E921-4174-A0FC-51868D7AC568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37378600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 rtlCol="0" anchor="b"/>
          <a:lstStyle>
            <a:lvl1pPr algn="ctr">
              <a:defRPr sz="6000"/>
            </a:lvl1pPr>
          </a:lstStyle>
          <a:p>
            <a:pPr rtl="0"/>
            <a:r>
              <a:rPr lang="pl-PL" noProof="0" smtClean="0"/>
              <a:t>Kliknij, aby edytować styl</a:t>
            </a:r>
            <a:endParaRPr lang="pl-PL" noProof="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l-PL" noProof="0" smtClean="0"/>
              <a:t>Kliknij, aby edytować styl wzorca podtytułu</a:t>
            </a:r>
            <a:endParaRPr lang="pl-PL" noProof="0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E89F5D8-03FD-437F-895F-009BC4025732}" type="datetime1">
              <a:rPr lang="pl-PL" noProof="0" smtClean="0"/>
              <a:t>2017-12-17</a:t>
            </a:fld>
            <a:endParaRPr lang="pl-PL" noProof="0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 smtClean="0"/>
              <a:t>Dodaj stopkę</a:t>
            </a:r>
            <a:endParaRPr lang="pl-PL" noProof="0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646705622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noProof="0" smtClean="0"/>
              <a:t>Kliknij, aby edytować styl</a:t>
            </a:r>
            <a:endParaRPr lang="pl-PL" noProof="0"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pl-PL" noProof="0" smtClean="0"/>
              <a:t>Edytuj style wzorca tekstu</a:t>
            </a:r>
          </a:p>
          <a:p>
            <a:pPr lvl="1" rtl="0"/>
            <a:r>
              <a:rPr lang="pl-PL" noProof="0" smtClean="0"/>
              <a:t>Drugi poziom</a:t>
            </a:r>
          </a:p>
          <a:p>
            <a:pPr lvl="2" rtl="0"/>
            <a:r>
              <a:rPr lang="pl-PL" noProof="0" smtClean="0"/>
              <a:t>Trzeci poziom</a:t>
            </a:r>
          </a:p>
          <a:p>
            <a:pPr lvl="3" rtl="0"/>
            <a:r>
              <a:rPr lang="pl-PL" noProof="0" smtClean="0"/>
              <a:t>Czwarty poziom</a:t>
            </a:r>
          </a:p>
          <a:p>
            <a:pPr lvl="4" rtl="0"/>
            <a:r>
              <a:rPr lang="pl-PL" noProof="0" smtClean="0"/>
              <a:t>Piąty poziom</a:t>
            </a:r>
            <a:endParaRPr lang="pl-PL" noProof="0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67BC653-730A-4911-8892-AED1E439FBA6}" type="datetime1">
              <a:rPr lang="pl-PL" noProof="0" smtClean="0"/>
              <a:t>2017-12-17</a:t>
            </a:fld>
            <a:endParaRPr lang="pl-PL" noProof="0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 smtClean="0"/>
              <a:t>Dodaj stopkę</a:t>
            </a:r>
            <a:endParaRPr lang="pl-PL" noProof="0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2198793978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41658" y="1709738"/>
            <a:ext cx="10105791" cy="2862262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pl-PL" noProof="0" smtClean="0"/>
              <a:t>Kliknij, aby edytować styl</a:t>
            </a:r>
            <a:endParaRPr lang="pl-PL" noProof="0" dirty="0"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241658" y="4589463"/>
            <a:ext cx="10105791" cy="1500187"/>
          </a:xfrm>
        </p:spPr>
        <p:txBody>
          <a:bodyPr rtlCol="0"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pl-PL" noProof="0" smtClean="0"/>
              <a:t>Edytuj style wzorca tekstu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FF40913-B13E-4198-B839-C67DE0E96CC7}" type="datetime1">
              <a:rPr lang="pl-PL" noProof="0" smtClean="0"/>
              <a:t>2017-12-17</a:t>
            </a:fld>
            <a:endParaRPr lang="pl-PL" noProof="0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 smtClean="0"/>
              <a:t>Dodaj stopkę</a:t>
            </a:r>
            <a:endParaRPr lang="pl-PL" noProof="0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4067686796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noProof="0" smtClean="0"/>
              <a:t>Kliknij, aby edytować styl</a:t>
            </a:r>
            <a:endParaRPr lang="pl-PL" noProof="0"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sz="half" idx="1"/>
          </p:nvPr>
        </p:nvSpPr>
        <p:spPr>
          <a:xfrm>
            <a:off x="1569700" y="1825625"/>
            <a:ext cx="4754880" cy="4351338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pl-PL" noProof="0" smtClean="0"/>
              <a:t>Edytuj style wzorca tekstu</a:t>
            </a:r>
          </a:p>
          <a:p>
            <a:pPr lvl="1" rtl="0"/>
            <a:r>
              <a:rPr lang="pl-PL" noProof="0" smtClean="0"/>
              <a:t>Drugi poziom</a:t>
            </a:r>
          </a:p>
          <a:p>
            <a:pPr lvl="2" rtl="0"/>
            <a:r>
              <a:rPr lang="pl-PL" noProof="0" smtClean="0"/>
              <a:t>Trzeci poziom</a:t>
            </a:r>
          </a:p>
          <a:p>
            <a:pPr lvl="3" rtl="0"/>
            <a:r>
              <a:rPr lang="pl-PL" noProof="0" smtClean="0"/>
              <a:t>Czwarty poziom</a:t>
            </a:r>
          </a:p>
          <a:p>
            <a:pPr lvl="4" rtl="0"/>
            <a:r>
              <a:rPr lang="pl-PL" noProof="0" smtClean="0"/>
              <a:t>Piąty poziom</a:t>
            </a:r>
            <a:endParaRPr lang="pl-PL" noProof="0" dirty="0"/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6605325" y="1825625"/>
            <a:ext cx="4754880" cy="4351338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pl-PL" noProof="0" smtClean="0"/>
              <a:t>Edytuj style wzorca tekstu</a:t>
            </a:r>
          </a:p>
          <a:p>
            <a:pPr lvl="1" rtl="0"/>
            <a:r>
              <a:rPr lang="pl-PL" noProof="0" smtClean="0"/>
              <a:t>Drugi poziom</a:t>
            </a:r>
          </a:p>
          <a:p>
            <a:pPr lvl="2" rtl="0"/>
            <a:r>
              <a:rPr lang="pl-PL" noProof="0" smtClean="0"/>
              <a:t>Trzeci poziom</a:t>
            </a:r>
          </a:p>
          <a:p>
            <a:pPr lvl="3" rtl="0"/>
            <a:r>
              <a:rPr lang="pl-PL" noProof="0" smtClean="0"/>
              <a:t>Czwarty poziom</a:t>
            </a:r>
          </a:p>
          <a:p>
            <a:pPr lvl="4" rtl="0"/>
            <a:r>
              <a:rPr lang="pl-PL" noProof="0" smtClean="0"/>
              <a:t>Piąty poziom</a:t>
            </a:r>
            <a:endParaRPr lang="pl-PL" noProof="0" dirty="0"/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C06BDB0-2F6E-4089-BE3E-65EF3B15D4E2}" type="datetime1">
              <a:rPr lang="pl-PL" noProof="0" smtClean="0"/>
              <a:t>2017-12-17</a:t>
            </a:fld>
            <a:endParaRPr lang="pl-PL" noProof="0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 smtClean="0"/>
              <a:t>Dodaj stopkę</a:t>
            </a:r>
            <a:endParaRPr lang="pl-PL" noProof="0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10636805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324100" y="274638"/>
            <a:ext cx="9023350" cy="1143000"/>
          </a:xfrm>
        </p:spPr>
        <p:txBody>
          <a:bodyPr rtlCol="0"/>
          <a:lstStyle/>
          <a:p>
            <a:pPr rtl="0"/>
            <a:r>
              <a:rPr lang="pl-PL" noProof="0" smtClean="0"/>
              <a:t>Kliknij, aby edytować styl</a:t>
            </a:r>
            <a:endParaRPr lang="pl-PL" noProof="0" dirty="0"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562100" y="1489075"/>
            <a:ext cx="4754880" cy="641350"/>
          </a:xfrm>
          <a:noFill/>
          <a:ln>
            <a:noFill/>
          </a:ln>
        </p:spPr>
        <p:txBody>
          <a:bodyPr rtlCol="0" anchor="b"/>
          <a:lstStyle>
            <a:lvl1pPr marL="0" indent="0">
              <a:buNone/>
              <a:defRPr sz="2400" b="0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 smtClean="0"/>
              <a:t>Edytuj style wzorca tekstu</a:t>
            </a:r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1562100" y="2193925"/>
            <a:ext cx="4754880" cy="3978275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pl-PL" noProof="0" smtClean="0"/>
              <a:t>Edytuj style wzorca tekstu</a:t>
            </a:r>
          </a:p>
          <a:p>
            <a:pPr lvl="1" rtl="0"/>
            <a:r>
              <a:rPr lang="pl-PL" noProof="0" smtClean="0"/>
              <a:t>Drugi poziom</a:t>
            </a:r>
          </a:p>
          <a:p>
            <a:pPr lvl="2" rtl="0"/>
            <a:r>
              <a:rPr lang="pl-PL" noProof="0" smtClean="0"/>
              <a:t>Trzeci poziom</a:t>
            </a:r>
          </a:p>
          <a:p>
            <a:pPr lvl="3" rtl="0"/>
            <a:r>
              <a:rPr lang="pl-PL" noProof="0" smtClean="0"/>
              <a:t>Czwarty poziom</a:t>
            </a:r>
          </a:p>
          <a:p>
            <a:pPr lvl="4" rtl="0"/>
            <a:r>
              <a:rPr lang="pl-PL" noProof="0" smtClean="0"/>
              <a:t>Piąty poziom</a:t>
            </a:r>
            <a:endParaRPr lang="pl-PL" noProof="0" dirty="0"/>
          </a:p>
        </p:txBody>
      </p:sp>
      <p:sp>
        <p:nvSpPr>
          <p:cNvPr id="5" name="Tekst — symbol zastępczy 4"/>
          <p:cNvSpPr>
            <a:spLocks noGrp="1"/>
          </p:cNvSpPr>
          <p:nvPr>
            <p:ph type="body" sz="quarter" idx="3"/>
          </p:nvPr>
        </p:nvSpPr>
        <p:spPr>
          <a:xfrm>
            <a:off x="6598920" y="1489075"/>
            <a:ext cx="4754880" cy="641350"/>
          </a:xfrm>
          <a:noFill/>
          <a:ln>
            <a:noFill/>
          </a:ln>
        </p:spPr>
        <p:txBody>
          <a:bodyPr rtlCol="0" anchor="b"/>
          <a:lstStyle>
            <a:lvl1pPr marL="0" indent="0">
              <a:buNone/>
              <a:defRPr sz="2400" b="0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 smtClean="0"/>
              <a:t>Edytuj style wzorca tekstu</a:t>
            </a:r>
          </a:p>
        </p:txBody>
      </p:sp>
      <p:sp>
        <p:nvSpPr>
          <p:cNvPr id="6" name="Zawartość — symbol zastępczy 5"/>
          <p:cNvSpPr>
            <a:spLocks noGrp="1"/>
          </p:cNvSpPr>
          <p:nvPr>
            <p:ph sz="quarter" idx="4"/>
          </p:nvPr>
        </p:nvSpPr>
        <p:spPr>
          <a:xfrm>
            <a:off x="6598920" y="2193925"/>
            <a:ext cx="4754880" cy="3978275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pl-PL" noProof="0" smtClean="0"/>
              <a:t>Edytuj style wzorca tekstu</a:t>
            </a:r>
          </a:p>
          <a:p>
            <a:pPr lvl="1" rtl="0"/>
            <a:r>
              <a:rPr lang="pl-PL" noProof="0" smtClean="0"/>
              <a:t>Drugi poziom</a:t>
            </a:r>
          </a:p>
          <a:p>
            <a:pPr lvl="2" rtl="0"/>
            <a:r>
              <a:rPr lang="pl-PL" noProof="0" smtClean="0"/>
              <a:t>Trzeci poziom</a:t>
            </a:r>
          </a:p>
          <a:p>
            <a:pPr lvl="3" rtl="0"/>
            <a:r>
              <a:rPr lang="pl-PL" noProof="0" smtClean="0"/>
              <a:t>Czwarty poziom</a:t>
            </a:r>
          </a:p>
          <a:p>
            <a:pPr lvl="4" rtl="0"/>
            <a:r>
              <a:rPr lang="pl-PL" noProof="0" smtClean="0"/>
              <a:t>Piąty poziom</a:t>
            </a:r>
            <a:endParaRPr lang="pl-PL" noProof="0" dirty="0"/>
          </a:p>
        </p:txBody>
      </p:sp>
      <p:sp>
        <p:nvSpPr>
          <p:cNvPr id="7" name="Data — symbol zastępczy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C16715A-0E14-4C2F-BDAA-619ED9863345}" type="datetime1">
              <a:rPr lang="pl-PL" noProof="0" smtClean="0"/>
              <a:t>2017-12-17</a:t>
            </a:fld>
            <a:endParaRPr lang="pl-PL" noProof="0" dirty="0"/>
          </a:p>
        </p:txBody>
      </p:sp>
      <p:sp>
        <p:nvSpPr>
          <p:cNvPr id="8" name="Stopka — symbol zastępczy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 smtClean="0"/>
              <a:t>Dodaj stopkę</a:t>
            </a:r>
            <a:endParaRPr lang="pl-PL" noProof="0" dirty="0"/>
          </a:p>
        </p:txBody>
      </p:sp>
      <p:sp>
        <p:nvSpPr>
          <p:cNvPr id="9" name="Numer slajdu — symbol zastępczy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3231661520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noProof="0" smtClean="0"/>
              <a:t>Kliknij, aby edytować styl</a:t>
            </a:r>
            <a:endParaRPr lang="pl-PL" noProof="0" dirty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56F1B1B-5CC8-4BBD-930D-B32DDDF1BB71}" type="datetime1">
              <a:rPr lang="pl-PL" noProof="0" smtClean="0"/>
              <a:t>2017-12-17</a:t>
            </a:fld>
            <a:endParaRPr lang="pl-PL" noProof="0" dirty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 smtClean="0"/>
              <a:t>Dodaj stopkę</a:t>
            </a:r>
            <a:endParaRPr lang="pl-PL" noProof="0" dirty="0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510586227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a — symbol zastępczy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BD455D-1C23-4685-A2C8-9990B1F64398}" type="datetime1">
              <a:rPr lang="pl-PL" noProof="0" smtClean="0"/>
              <a:t>2017-12-17</a:t>
            </a:fld>
            <a:endParaRPr lang="pl-PL" noProof="0" dirty="0"/>
          </a:p>
        </p:txBody>
      </p:sp>
      <p:sp>
        <p:nvSpPr>
          <p:cNvPr id="3" name="Stopka — symbol zastępczy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 smtClean="0"/>
              <a:t>Dodaj stopkę</a:t>
            </a:r>
            <a:endParaRPr lang="pl-PL" noProof="0" dirty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3215141400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l-PL" noProof="0" smtClean="0"/>
              <a:t>Kliknij, aby edytować styl</a:t>
            </a:r>
            <a:endParaRPr lang="pl-PL" noProof="0"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>
          <a:xfrm>
            <a:off x="5678905" y="987425"/>
            <a:ext cx="5676483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pl-PL" noProof="0" smtClean="0"/>
              <a:t>Edytuj style wzorca tekstu</a:t>
            </a:r>
          </a:p>
          <a:p>
            <a:pPr lvl="1" rtl="0"/>
            <a:r>
              <a:rPr lang="pl-PL" noProof="0" smtClean="0"/>
              <a:t>Drugi poziom</a:t>
            </a:r>
          </a:p>
          <a:p>
            <a:pPr lvl="2" rtl="0"/>
            <a:r>
              <a:rPr lang="pl-PL" noProof="0" smtClean="0"/>
              <a:t>Trzeci poziom</a:t>
            </a:r>
          </a:p>
          <a:p>
            <a:pPr lvl="3" rtl="0"/>
            <a:r>
              <a:rPr lang="pl-PL" noProof="0" smtClean="0"/>
              <a:t>Czwarty poziom</a:t>
            </a:r>
          </a:p>
          <a:p>
            <a:pPr lvl="4" rtl="0"/>
            <a:r>
              <a:rPr lang="pl-PL" noProof="0" smtClean="0"/>
              <a:t>Piąty poziom</a:t>
            </a:r>
            <a:endParaRPr lang="pl-PL" noProof="0" dirty="0"/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 noProof="0" smtClean="0"/>
              <a:t>Edytuj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01B038-3692-4DE8-9EAB-55E98FA60D37}" type="datetime1">
              <a:rPr lang="pl-PL" noProof="0" smtClean="0"/>
              <a:t>2017-12-17</a:t>
            </a:fld>
            <a:endParaRPr lang="pl-PL" noProof="0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 smtClean="0"/>
              <a:t>Dodaj stopkę</a:t>
            </a:r>
            <a:endParaRPr lang="pl-PL" noProof="0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2198712058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l-PL" noProof="0" smtClean="0"/>
              <a:t>Kliknij, aby edytować styl</a:t>
            </a:r>
            <a:endParaRPr lang="pl-PL" noProof="0" dirty="0"/>
          </a:p>
        </p:txBody>
      </p:sp>
      <p:sp>
        <p:nvSpPr>
          <p:cNvPr id="3" name="Obraz — symbol zastępczy 2" descr="Pusty symbol zastępczy pozwalający dodać obraz. Kliknij symbol zastępczy i wybierz obraz, który chcesz dodać"/>
          <p:cNvSpPr>
            <a:spLocks noGrp="1"/>
          </p:cNvSpPr>
          <p:nvPr>
            <p:ph type="pic" idx="1"/>
          </p:nvPr>
        </p:nvSpPr>
        <p:spPr>
          <a:xfrm>
            <a:off x="5678904" y="987425"/>
            <a:ext cx="5678424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l-PL" noProof="0" smtClean="0"/>
              <a:t>Kliknij ikonę, aby dodać obraz</a:t>
            </a:r>
            <a:endParaRPr lang="pl-PL" noProof="0" dirty="0"/>
          </a:p>
        </p:txBody>
      </p:sp>
      <p:sp>
        <p:nvSpPr>
          <p:cNvPr id="8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 noProof="0" smtClean="0"/>
              <a:t>Edytuj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B6CB5E6-AD54-499C-BC03-576117E6DCC0}" type="datetime1">
              <a:rPr lang="pl-PL" noProof="0" smtClean="0"/>
              <a:t>2017-12-17</a:t>
            </a:fld>
            <a:endParaRPr lang="pl-PL" noProof="0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 smtClean="0"/>
              <a:t>Dodaj stopkę</a:t>
            </a:r>
            <a:endParaRPr lang="pl-PL" noProof="0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1619359647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noProof="0" smtClean="0"/>
              <a:t>Kliknij, aby edytować styl</a:t>
            </a:r>
            <a:endParaRPr lang="pl-PL" noProof="0" dirty="0"/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>
          <a:xfrm>
            <a:off x="1562100" y="1825625"/>
            <a:ext cx="9791700" cy="4351338"/>
          </a:xfrm>
        </p:spPr>
        <p:txBody>
          <a:bodyPr vert="eaVert" rtlCol="0"/>
          <a:lstStyle/>
          <a:p>
            <a:pPr lvl="0" rtl="0"/>
            <a:r>
              <a:rPr lang="pl-PL" noProof="0" smtClean="0"/>
              <a:t>Edytuj style wzorca tekstu</a:t>
            </a:r>
          </a:p>
          <a:p>
            <a:pPr lvl="1" rtl="0"/>
            <a:r>
              <a:rPr lang="pl-PL" noProof="0" smtClean="0"/>
              <a:t>Drugi poziom</a:t>
            </a:r>
          </a:p>
          <a:p>
            <a:pPr lvl="2" rtl="0"/>
            <a:r>
              <a:rPr lang="pl-PL" noProof="0" smtClean="0"/>
              <a:t>Trzeci poziom</a:t>
            </a:r>
          </a:p>
          <a:p>
            <a:pPr lvl="3" rtl="0"/>
            <a:r>
              <a:rPr lang="pl-PL" noProof="0" smtClean="0"/>
              <a:t>Czwarty poziom</a:t>
            </a:r>
          </a:p>
          <a:p>
            <a:pPr lvl="4" rtl="0"/>
            <a:r>
              <a:rPr lang="pl-PL" noProof="0" smtClean="0"/>
              <a:t>Piąty poziom</a:t>
            </a:r>
            <a:endParaRPr lang="pl-PL" noProof="0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57B3872-1D34-46C5-9379-C8C05A9B0075}" type="datetime1">
              <a:rPr lang="pl-PL" noProof="0" smtClean="0"/>
              <a:t>2017-12-17</a:t>
            </a:fld>
            <a:endParaRPr lang="pl-PL" noProof="0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 smtClean="0"/>
              <a:t>Dodaj stopkę</a:t>
            </a:r>
            <a:endParaRPr lang="pl-PL" noProof="0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2821885217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 rtlCol="0"/>
          <a:lstStyle/>
          <a:p>
            <a:pPr rtl="0"/>
            <a:r>
              <a:rPr lang="pl-PL" noProof="0" smtClean="0"/>
              <a:t>Kliknij, aby edytować styl</a:t>
            </a:r>
            <a:endParaRPr lang="pl-PL" noProof="0" dirty="0"/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>
          <a:xfrm>
            <a:off x="1562100" y="365125"/>
            <a:ext cx="7010400" cy="5811838"/>
          </a:xfrm>
        </p:spPr>
        <p:txBody>
          <a:bodyPr vert="eaVert" rtlCol="0"/>
          <a:lstStyle/>
          <a:p>
            <a:pPr lvl="0" rtl="0"/>
            <a:r>
              <a:rPr lang="pl-PL" noProof="0" smtClean="0"/>
              <a:t>Edytuj style wzorca tekstu</a:t>
            </a:r>
          </a:p>
          <a:p>
            <a:pPr lvl="1" rtl="0"/>
            <a:r>
              <a:rPr lang="pl-PL" noProof="0" smtClean="0"/>
              <a:t>Drugi poziom</a:t>
            </a:r>
          </a:p>
          <a:p>
            <a:pPr lvl="2" rtl="0"/>
            <a:r>
              <a:rPr lang="pl-PL" noProof="0" smtClean="0"/>
              <a:t>Trzeci poziom</a:t>
            </a:r>
          </a:p>
          <a:p>
            <a:pPr lvl="3" rtl="0"/>
            <a:r>
              <a:rPr lang="pl-PL" noProof="0" smtClean="0"/>
              <a:t>Czwarty poziom</a:t>
            </a:r>
          </a:p>
          <a:p>
            <a:pPr lvl="4" rtl="0"/>
            <a:r>
              <a:rPr lang="pl-PL" noProof="0" smtClean="0"/>
              <a:t>Piąty poziom</a:t>
            </a:r>
            <a:endParaRPr lang="pl-PL" noProof="0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E926DFB-B933-43DF-ABA2-A6524ECB16BE}" type="datetime1">
              <a:rPr lang="pl-PL" noProof="0" smtClean="0"/>
              <a:t>2017-12-17</a:t>
            </a:fld>
            <a:endParaRPr lang="pl-PL" noProof="0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 smtClean="0"/>
              <a:t>Dodaj stopkę</a:t>
            </a:r>
            <a:endParaRPr lang="pl-PL" noProof="0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3388830140"/>
      </p:ext>
    </p:extLst>
  </p:cSld>
  <p:clrMapOvr>
    <a:masterClrMapping/>
  </p:clrMapOvr>
  <p:transition spd="slow">
    <p:randomBar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l-PL" noProof="0" smtClean="0"/>
              <a:t>Kliknij, aby edytować styl</a:t>
            </a:r>
            <a:endParaRPr lang="pl-PL" noProof="0" dirty="0"/>
          </a:p>
        </p:txBody>
      </p:sp>
      <p:sp>
        <p:nvSpPr>
          <p:cNvPr id="3" name="Obraz — symbol zastępczy 2" descr="Pusty symbol zastępczy pozwalający dodać obraz. Kliknij symbol zastępczy i wybierz obraz, który chcesz dodać"/>
          <p:cNvSpPr>
            <a:spLocks noGrp="1"/>
          </p:cNvSpPr>
          <p:nvPr>
            <p:ph type="pic" idx="1"/>
          </p:nvPr>
        </p:nvSpPr>
        <p:spPr>
          <a:xfrm>
            <a:off x="5678904" y="987425"/>
            <a:ext cx="5678424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l-PL" noProof="0" smtClean="0"/>
              <a:t>Kliknij ikonę, aby dodać obraz</a:t>
            </a:r>
            <a:endParaRPr lang="pl-PL" noProof="0" dirty="0"/>
          </a:p>
        </p:txBody>
      </p:sp>
      <p:sp>
        <p:nvSpPr>
          <p:cNvPr id="8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 noProof="0" smtClean="0"/>
              <a:t>Edytuj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7B53F3E-BBC4-4A25-AC98-A63456851D64}" type="datetime1">
              <a:rPr lang="pl-PL" noProof="0" smtClean="0"/>
              <a:t>2017-12-17</a:t>
            </a:fld>
            <a:endParaRPr lang="pl-PL" noProof="0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 smtClean="0"/>
              <a:t>Dodaj stopkę</a:t>
            </a:r>
            <a:endParaRPr lang="pl-PL" noProof="0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3413888850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— symbol zastępczy 1"/>
          <p:cNvSpPr>
            <a:spLocks noGrp="1"/>
          </p:cNvSpPr>
          <p:nvPr>
            <p:ph type="title"/>
          </p:nvPr>
        </p:nvSpPr>
        <p:spPr>
          <a:xfrm>
            <a:off x="2324100" y="365125"/>
            <a:ext cx="9029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pl-PL" noProof="0" dirty="0" smtClean="0"/>
              <a:t>Kliknij, aby edytować styl wzorca tytułu</a:t>
            </a:r>
            <a:endParaRPr lang="pl-PL" noProof="0" dirty="0"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562100" y="1825625"/>
            <a:ext cx="9791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l-PL" noProof="0" dirty="0" smtClean="0"/>
              <a:t>Kliknij, aby edytować style wzorca tekstu</a:t>
            </a:r>
          </a:p>
          <a:p>
            <a:pPr lvl="1" rtl="0"/>
            <a:r>
              <a:rPr lang="pl-PL" noProof="0" dirty="0" smtClean="0"/>
              <a:t>Drugi poziom</a:t>
            </a:r>
          </a:p>
          <a:p>
            <a:pPr lvl="2" rtl="0"/>
            <a:r>
              <a:rPr lang="pl-PL" noProof="0" dirty="0" smtClean="0"/>
              <a:t>Trzeci poziom</a:t>
            </a:r>
          </a:p>
          <a:p>
            <a:pPr lvl="3" rtl="0"/>
            <a:r>
              <a:rPr lang="pl-PL" noProof="0" dirty="0" smtClean="0"/>
              <a:t>Czwarty poziom</a:t>
            </a:r>
          </a:p>
          <a:p>
            <a:pPr lvl="4" rtl="0"/>
            <a:r>
              <a:rPr lang="pl-PL" noProof="0" dirty="0" smtClean="0"/>
              <a:t>Piąty poziom</a:t>
            </a:r>
            <a:endParaRPr lang="pl-PL" noProof="0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2"/>
          </p:nvPr>
        </p:nvSpPr>
        <p:spPr>
          <a:xfrm>
            <a:off x="1562100" y="6356350"/>
            <a:ext cx="2552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EF3DFA75-421E-4130-950E-1510EA471820}" type="datetime1">
              <a:rPr lang="pl-PL" noProof="0" smtClean="0"/>
              <a:t>2017-12-17</a:t>
            </a:fld>
            <a:endParaRPr lang="pl-PL" noProof="0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r>
              <a:rPr lang="pl-PL" noProof="0" dirty="0" smtClean="0"/>
              <a:t>Dodaj stopkę</a:t>
            </a:r>
            <a:endParaRPr lang="pl-PL" noProof="0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71B7BAC7-FE87-40F6-AA24-4F4685D1B022}" type="slidenum">
              <a:rPr lang="pl-PL" noProof="0" smtClean="0"/>
              <a:pPr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3219367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81" r:id="rId12"/>
  </p:sldLayoutIdLst>
  <p:transition spd="slow">
    <p:randomBar dir="vert"/>
  </p:transition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pos="1464" userDrawn="1">
          <p15:clr>
            <a:srgbClr val="F26B43"/>
          </p15:clr>
        </p15:guide>
        <p15:guide id="3" pos="7152" userDrawn="1">
          <p15:clr>
            <a:srgbClr val="F26B43"/>
          </p15:clr>
        </p15:guide>
        <p15:guide id="4" pos="984" userDrawn="1">
          <p15:clr>
            <a:srgbClr val="F26B43"/>
          </p15:clr>
        </p15:guide>
        <p15:guide id="5" orient="horz" pos="3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79650" y="2924176"/>
            <a:ext cx="7772400" cy="1470025"/>
          </a:xfrm>
        </p:spPr>
        <p:txBody>
          <a:bodyPr/>
          <a:lstStyle/>
          <a:p>
            <a:pPr eaLnBrk="1" hangingPunct="1"/>
            <a:r>
              <a:rPr lang="pl-PL" altLang="pl-PL" sz="5400" b="1">
                <a:latin typeface="Comic Sans MS" panose="030F0702030302020204" pitchFamily="66" charset="0"/>
              </a:rPr>
              <a:t>Spotkanie miesięczne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27350" y="4508500"/>
            <a:ext cx="6400800" cy="1752600"/>
          </a:xfrm>
        </p:spPr>
        <p:txBody>
          <a:bodyPr/>
          <a:lstStyle/>
          <a:p>
            <a:pPr eaLnBrk="1" hangingPunct="1"/>
            <a:r>
              <a:rPr lang="pl-PL" altLang="pl-PL" sz="4000" b="1">
                <a:latin typeface="Comic Sans MS" panose="030F0702030302020204" pitchFamily="66" charset="0"/>
              </a:rPr>
              <a:t>kręgu Domowego Kościoła</a:t>
            </a:r>
          </a:p>
        </p:txBody>
      </p:sp>
      <p:sp>
        <p:nvSpPr>
          <p:cNvPr id="2" name="AutoShape 2" descr="Znalezione obrazy dla zapytania znak domowego kościoł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3" name="AutoShape 4" descr="Znalezione obrazy dla zapytania znak domowego kościoła"/>
          <p:cNvSpPr>
            <a:spLocks noChangeAspect="1" noChangeArrowheads="1"/>
          </p:cNvSpPr>
          <p:nvPr/>
        </p:nvSpPr>
        <p:spPr bwMode="auto">
          <a:xfrm>
            <a:off x="307975" y="7937"/>
            <a:ext cx="3723318" cy="3723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4" name="AutoShape 6" descr="Znalezione obrazy dla zapytania znak domowego kościoła"/>
          <p:cNvSpPr>
            <a:spLocks noChangeAspect="1" noChangeArrowheads="1"/>
          </p:cNvSpPr>
          <p:nvPr/>
        </p:nvSpPr>
        <p:spPr bwMode="auto">
          <a:xfrm>
            <a:off x="460375" y="160337"/>
            <a:ext cx="3723318" cy="3723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280" y="457201"/>
            <a:ext cx="1857375" cy="246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8826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utoUpdateAnimBg="0"/>
      <p:bldP spid="2051" grpId="0" build="p" autoUpdateAnimBg="0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69004" y="-25052"/>
            <a:ext cx="8229600" cy="1008063"/>
          </a:xfrm>
        </p:spPr>
        <p:txBody>
          <a:bodyPr/>
          <a:lstStyle/>
          <a:p>
            <a:pPr eaLnBrk="1" hangingPunct="1"/>
            <a:r>
              <a:rPr lang="pl-PL" altLang="pl-PL" b="1" dirty="0" smtClean="0">
                <a:latin typeface="Comic Sans MS" panose="030F0702030302020204" pitchFamily="66" charset="0"/>
              </a:rPr>
              <a:t>Zasady działania kręgów</a:t>
            </a: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1457195" y="1008063"/>
            <a:ext cx="10734805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63538" indent="-363538" algn="l" eaLnBrk="1" hangingPunct="1">
              <a:buFont typeface="Wingdings" panose="05000000000000000000" pitchFamily="2" charset="2"/>
              <a:buChar char="Ø"/>
            </a:pPr>
            <a:r>
              <a:rPr lang="pl-PL" altLang="pl-PL" sz="2400" dirty="0">
                <a:latin typeface="Comic Sans MS" panose="030F0702030302020204" pitchFamily="66" charset="0"/>
              </a:rPr>
              <a:t> </a:t>
            </a:r>
            <a:r>
              <a:rPr lang="pl-PL" altLang="pl-PL" sz="2800" dirty="0">
                <a:latin typeface="Comic Sans MS" panose="030F0702030302020204" pitchFamily="66" charset="0"/>
              </a:rPr>
              <a:t>w skład kręgu wchodzą małżeństwa sakramentalne, </a:t>
            </a:r>
            <a:r>
              <a:rPr lang="pl-PL" altLang="pl-PL" sz="2800" dirty="0" smtClean="0">
                <a:latin typeface="Comic Sans MS" panose="030F0702030302020204" pitchFamily="66" charset="0"/>
              </a:rPr>
              <a:t>nie </a:t>
            </a:r>
            <a:r>
              <a:rPr lang="pl-PL" altLang="pl-PL" sz="2800" dirty="0">
                <a:latin typeface="Comic Sans MS" panose="030F0702030302020204" pitchFamily="66" charset="0"/>
              </a:rPr>
              <a:t>ma znaczenia wiek, wykształcenie, pozycja społeczna; przeszkodą mogą być więzy rodzinne </a:t>
            </a:r>
            <a:r>
              <a:rPr lang="pl-PL" altLang="pl-PL" sz="2800" dirty="0" smtClean="0">
                <a:latin typeface="Comic Sans MS" panose="030F0702030302020204" pitchFamily="66" charset="0"/>
              </a:rPr>
              <a:t>lub </a:t>
            </a:r>
            <a:r>
              <a:rPr lang="pl-PL" altLang="pl-PL" sz="2800" dirty="0">
                <a:latin typeface="Comic Sans MS" panose="030F0702030302020204" pitchFamily="66" charset="0"/>
              </a:rPr>
              <a:t>zależność służbowa;</a:t>
            </a:r>
          </a:p>
          <a:p>
            <a:pPr marL="363538" indent="-363538" eaLnBrk="1" hangingPunct="1">
              <a:buFont typeface="Wingdings" panose="05000000000000000000" pitchFamily="2" charset="2"/>
              <a:buChar char="Ø"/>
            </a:pPr>
            <a:r>
              <a:rPr lang="pl-PL" altLang="pl-PL" sz="2800" dirty="0">
                <a:latin typeface="Comic Sans MS" panose="030F0702030302020204" pitchFamily="66" charset="0"/>
              </a:rPr>
              <a:t> uczestnicy spotkania muszą mieć świadomość, iż jest to spotkanie formacyjno-modlitewne, a nie towarzyskie;</a:t>
            </a:r>
          </a:p>
          <a:p>
            <a:pPr marL="363538" indent="-363538" eaLnBrk="1" hangingPunct="1">
              <a:buFont typeface="Wingdings" panose="05000000000000000000" pitchFamily="2" charset="2"/>
              <a:buChar char="Ø"/>
            </a:pPr>
            <a:r>
              <a:rPr lang="pl-PL" altLang="pl-PL" sz="2800" dirty="0">
                <a:latin typeface="Comic Sans MS" panose="030F0702030302020204" pitchFamily="66" charset="0"/>
              </a:rPr>
              <a:t> ważna jest regularność spotkań kręgu, punktualność </a:t>
            </a:r>
            <a:r>
              <a:rPr lang="pl-PL" altLang="pl-PL" sz="2800" dirty="0" smtClean="0">
                <a:latin typeface="Comic Sans MS" panose="030F0702030302020204" pitchFamily="66" charset="0"/>
              </a:rPr>
              <a:t>i </a:t>
            </a:r>
            <a:r>
              <a:rPr lang="pl-PL" altLang="pl-PL" sz="2800" dirty="0">
                <a:latin typeface="Comic Sans MS" panose="030F0702030302020204" pitchFamily="66" charset="0"/>
              </a:rPr>
              <a:t>przebieg zgodny z zasadami DK;</a:t>
            </a:r>
          </a:p>
          <a:p>
            <a:pPr marL="363538" indent="-363538" algn="l" eaLnBrk="1" hangingPunct="1">
              <a:buFont typeface="Wingdings" panose="05000000000000000000" pitchFamily="2" charset="2"/>
              <a:buChar char="Ø"/>
            </a:pPr>
            <a:r>
              <a:rPr lang="pl-PL" altLang="pl-PL" sz="2800" dirty="0">
                <a:latin typeface="Comic Sans MS" panose="030F0702030302020204" pitchFamily="66" charset="0"/>
              </a:rPr>
              <a:t> należy zadbać o to, aby wszyscy brali aktywny udział w spotkaniu, mieli szansę wypowiedzenia się;</a:t>
            </a:r>
          </a:p>
          <a:p>
            <a:pPr marL="363538" indent="-363538" algn="l" eaLnBrk="1" hangingPunct="1">
              <a:buFont typeface="Wingdings" panose="05000000000000000000" pitchFamily="2" charset="2"/>
              <a:buChar char="Ø"/>
            </a:pPr>
            <a:r>
              <a:rPr lang="pl-PL" altLang="pl-PL" sz="2800" dirty="0">
                <a:latin typeface="Comic Sans MS" panose="030F0702030302020204" pitchFamily="66" charset="0"/>
              </a:rPr>
              <a:t> nie powinno się zapraszać osób z zewnątrz na spotkanie kręgu (nie dotyczy pary rejonowej);</a:t>
            </a:r>
          </a:p>
          <a:p>
            <a:pPr marL="363538" indent="-363538" algn="l" eaLnBrk="1" hangingPunct="1">
              <a:buFont typeface="Wingdings" panose="05000000000000000000" pitchFamily="2" charset="2"/>
              <a:buChar char="Ø"/>
            </a:pPr>
            <a:r>
              <a:rPr lang="pl-PL" altLang="pl-PL" sz="2800" dirty="0">
                <a:latin typeface="Comic Sans MS" panose="030F0702030302020204" pitchFamily="66" charset="0"/>
              </a:rPr>
              <a:t> w spotkaniu uczestniczą małżonkowie, czasami trzeba zadbać o opiekę dla dzieci</a:t>
            </a:r>
          </a:p>
        </p:txBody>
      </p:sp>
    </p:spTree>
    <p:extLst>
      <p:ext uri="{BB962C8B-B14F-4D97-AF65-F5344CB8AC3E}">
        <p14:creationId xmlns:p14="http://schemas.microsoft.com/office/powerpoint/2010/main" val="69938745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7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7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07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7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7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07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7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7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332163" y="0"/>
            <a:ext cx="8229600" cy="936625"/>
          </a:xfrm>
        </p:spPr>
        <p:txBody>
          <a:bodyPr/>
          <a:lstStyle/>
          <a:p>
            <a:pPr eaLnBrk="1" hangingPunct="1"/>
            <a:r>
              <a:rPr lang="pl-PL" altLang="pl-PL" b="1" dirty="0" smtClean="0">
                <a:latin typeface="Comic Sans MS" panose="030F0702030302020204" pitchFamily="66" charset="0"/>
              </a:rPr>
              <a:t>Spotkanie miesięczne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1577789" y="1660199"/>
            <a:ext cx="4796866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pl-PL" altLang="pl-PL" sz="3200" dirty="0">
                <a:latin typeface="Comic Sans MS" panose="030F0702030302020204" pitchFamily="66" charset="0"/>
              </a:rPr>
              <a:t> dzielenie się życiem (1 godzina);</a:t>
            </a:r>
          </a:p>
          <a:p>
            <a:pPr algn="l" eaLnBrk="1" hangingPunct="1">
              <a:buFont typeface="Wingdings" panose="05000000000000000000" pitchFamily="2" charset="2"/>
              <a:buChar char="Ø"/>
            </a:pPr>
            <a:endParaRPr lang="pl-PL" altLang="pl-PL" sz="3200" dirty="0">
              <a:latin typeface="Comic Sans MS" panose="030F0702030302020204" pitchFamily="66" charset="0"/>
            </a:endParaRPr>
          </a:p>
          <a:p>
            <a:pPr algn="l" eaLnBrk="1" hangingPunct="1">
              <a:buFont typeface="Wingdings" panose="05000000000000000000" pitchFamily="2" charset="2"/>
              <a:buChar char="Ø"/>
            </a:pPr>
            <a:r>
              <a:rPr lang="pl-PL" altLang="pl-PL" sz="3200" dirty="0">
                <a:latin typeface="Comic Sans MS" panose="030F0702030302020204" pitchFamily="66" charset="0"/>
              </a:rPr>
              <a:t> modlitwa </a:t>
            </a:r>
            <a:r>
              <a:rPr lang="pl-PL" altLang="pl-PL" sz="3200" dirty="0" smtClean="0">
                <a:latin typeface="Comic Sans MS" panose="030F0702030302020204" pitchFamily="66" charset="0"/>
              </a:rPr>
              <a:t>wspólnotowa </a:t>
            </a:r>
            <a:endParaRPr lang="pl-PL" altLang="pl-PL" sz="3200" dirty="0">
              <a:latin typeface="Comic Sans MS" panose="030F0702030302020204" pitchFamily="66" charset="0"/>
            </a:endParaRPr>
          </a:p>
          <a:p>
            <a:pPr algn="l" eaLnBrk="1" hangingPunct="1">
              <a:buFont typeface="Wingdings" panose="05000000000000000000" pitchFamily="2" charset="2"/>
              <a:buNone/>
            </a:pPr>
            <a:r>
              <a:rPr lang="pl-PL" altLang="pl-PL" sz="3200" dirty="0">
                <a:latin typeface="Comic Sans MS" panose="030F0702030302020204" pitchFamily="66" charset="0"/>
              </a:rPr>
              <a:t>(1 godzina);</a:t>
            </a:r>
          </a:p>
          <a:p>
            <a:pPr algn="l" eaLnBrk="1" hangingPunct="1">
              <a:buFont typeface="Wingdings" panose="05000000000000000000" pitchFamily="2" charset="2"/>
              <a:buChar char="Ø"/>
            </a:pPr>
            <a:endParaRPr lang="pl-PL" altLang="pl-PL" sz="3200" dirty="0">
              <a:latin typeface="Comic Sans MS" panose="030F0702030302020204" pitchFamily="66" charset="0"/>
            </a:endParaRPr>
          </a:p>
          <a:p>
            <a:pPr algn="l" eaLnBrk="1" hangingPunct="1">
              <a:buFont typeface="Wingdings" panose="05000000000000000000" pitchFamily="2" charset="2"/>
              <a:buChar char="Ø"/>
            </a:pPr>
            <a:r>
              <a:rPr lang="pl-PL" altLang="pl-PL" sz="3200" dirty="0">
                <a:latin typeface="Comic Sans MS" panose="030F0702030302020204" pitchFamily="66" charset="0"/>
              </a:rPr>
              <a:t> formacja </a:t>
            </a:r>
          </a:p>
          <a:p>
            <a:pPr algn="l" eaLnBrk="1" hangingPunct="1">
              <a:buFont typeface="Wingdings" panose="05000000000000000000" pitchFamily="2" charset="2"/>
              <a:buNone/>
            </a:pPr>
            <a:r>
              <a:rPr lang="pl-PL" altLang="pl-PL" sz="3200" dirty="0">
                <a:latin typeface="Comic Sans MS" panose="030F0702030302020204" pitchFamily="66" charset="0"/>
              </a:rPr>
              <a:t>(1 godzina</a:t>
            </a:r>
            <a:r>
              <a:rPr lang="pl-PL" altLang="pl-PL" sz="3200" dirty="0" smtClean="0">
                <a:latin typeface="Comic Sans MS" panose="030F0702030302020204" pitchFamily="66" charset="0"/>
              </a:rPr>
              <a:t>).</a:t>
            </a:r>
            <a:endParaRPr lang="pl-PL" altLang="pl-PL" sz="3200" dirty="0">
              <a:latin typeface="Comic Sans MS" panose="030F0702030302020204" pitchFamily="66" charset="0"/>
            </a:endParaRPr>
          </a:p>
        </p:txBody>
      </p:sp>
      <p:pic>
        <p:nvPicPr>
          <p:cNvPr id="31749" name="Picture 5" descr="081 Rek o Pilotowaniu 007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3615" y="1964017"/>
            <a:ext cx="5149850" cy="342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75131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0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1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1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1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1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1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17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17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7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17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7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17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323573" y="0"/>
            <a:ext cx="8229600" cy="1152525"/>
          </a:xfrm>
        </p:spPr>
        <p:txBody>
          <a:bodyPr/>
          <a:lstStyle/>
          <a:p>
            <a:pPr eaLnBrk="1" hangingPunct="1"/>
            <a:r>
              <a:rPr lang="pl-PL" altLang="pl-PL" b="1" dirty="0" smtClean="0">
                <a:latin typeface="Comic Sans MS" panose="030F0702030302020204" pitchFamily="66" charset="0"/>
              </a:rPr>
              <a:t>Dzielenie się życiem</a:t>
            </a: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1703388" y="1341439"/>
            <a:ext cx="8964612" cy="550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44500" indent="-4445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buFont typeface="Wingdings" panose="05000000000000000000" pitchFamily="2" charset="2"/>
              <a:buChar char="Ø"/>
            </a:pPr>
            <a:r>
              <a:rPr lang="pl-PL" altLang="pl-PL" sz="3200" dirty="0">
                <a:latin typeface="Comic Sans MS" panose="030F0702030302020204" pitchFamily="66" charset="0"/>
              </a:rPr>
              <a:t>przy symbolicznym posiłku;</a:t>
            </a:r>
          </a:p>
          <a:p>
            <a:pPr algn="l" eaLnBrk="1" hangingPunct="1">
              <a:buFont typeface="Wingdings" panose="05000000000000000000" pitchFamily="2" charset="2"/>
              <a:buChar char="Ø"/>
            </a:pPr>
            <a:r>
              <a:rPr lang="pl-PL" altLang="pl-PL" sz="3200" dirty="0">
                <a:latin typeface="Comic Sans MS" panose="030F0702030302020204" pitchFamily="66" charset="0"/>
              </a:rPr>
              <a:t>pamiętamy o modlitwie przed posiłkiem;</a:t>
            </a:r>
          </a:p>
          <a:p>
            <a:pPr algn="l" eaLnBrk="1" hangingPunct="1">
              <a:buFont typeface="Wingdings" panose="05000000000000000000" pitchFamily="2" charset="2"/>
              <a:buChar char="Ø"/>
            </a:pPr>
            <a:r>
              <a:rPr lang="pl-PL" altLang="pl-PL" sz="3200" dirty="0">
                <a:latin typeface="Comic Sans MS" panose="030F0702030302020204" pitchFamily="66" charset="0"/>
              </a:rPr>
              <a:t>dzielimy  się wydarzeniami, radościami, troskami;</a:t>
            </a:r>
          </a:p>
          <a:p>
            <a:pPr algn="l" eaLnBrk="1" hangingPunct="1">
              <a:buFont typeface="Wingdings" panose="05000000000000000000" pitchFamily="2" charset="2"/>
              <a:buChar char="Ø"/>
            </a:pPr>
            <a:r>
              <a:rPr lang="pl-PL" altLang="pl-PL" sz="3200" dirty="0">
                <a:latin typeface="Comic Sans MS" panose="030F0702030302020204" pitchFamily="66" charset="0"/>
              </a:rPr>
              <a:t>dzielimy się własnymi przeżyciami, </a:t>
            </a:r>
            <a:br>
              <a:rPr lang="pl-PL" altLang="pl-PL" sz="3200" dirty="0">
                <a:latin typeface="Comic Sans MS" panose="030F0702030302020204" pitchFamily="66" charset="0"/>
              </a:rPr>
            </a:br>
            <a:r>
              <a:rPr lang="pl-PL" altLang="pl-PL" sz="3200" dirty="0">
                <a:latin typeface="Comic Sans MS" panose="030F0702030302020204" pitchFamily="66" charset="0"/>
              </a:rPr>
              <a:t>nie omawiamy tematów ogólnych </a:t>
            </a:r>
            <a:br>
              <a:rPr lang="pl-PL" altLang="pl-PL" sz="3200" dirty="0">
                <a:latin typeface="Comic Sans MS" panose="030F0702030302020204" pitchFamily="66" charset="0"/>
              </a:rPr>
            </a:br>
            <a:r>
              <a:rPr lang="pl-PL" altLang="pl-PL" sz="3200" dirty="0">
                <a:latin typeface="Comic Sans MS" panose="030F0702030302020204" pitchFamily="66" charset="0"/>
              </a:rPr>
              <a:t>(ceny paliwa, polityka …);</a:t>
            </a:r>
          </a:p>
          <a:p>
            <a:pPr algn="l" eaLnBrk="1" hangingPunct="1">
              <a:buFont typeface="Wingdings" panose="05000000000000000000" pitchFamily="2" charset="2"/>
              <a:buChar char="Ø"/>
            </a:pPr>
            <a:r>
              <a:rPr lang="pl-PL" altLang="pl-PL" sz="3200" dirty="0">
                <a:latin typeface="Comic Sans MS" panose="030F0702030302020204" pitchFamily="66" charset="0"/>
              </a:rPr>
              <a:t>dostrzegamy działanie Boga </a:t>
            </a:r>
            <a:br>
              <a:rPr lang="pl-PL" altLang="pl-PL" sz="3200" dirty="0">
                <a:latin typeface="Comic Sans MS" panose="030F0702030302020204" pitchFamily="66" charset="0"/>
              </a:rPr>
            </a:br>
            <a:r>
              <a:rPr lang="pl-PL" altLang="pl-PL" sz="3200" dirty="0">
                <a:latin typeface="Comic Sans MS" panose="030F0702030302020204" pitchFamily="66" charset="0"/>
              </a:rPr>
              <a:t>w naszym życiu;</a:t>
            </a:r>
          </a:p>
          <a:p>
            <a:pPr algn="l" eaLnBrk="1" hangingPunct="1">
              <a:buFont typeface="Wingdings" panose="05000000000000000000" pitchFamily="2" charset="2"/>
              <a:buChar char="Ø"/>
            </a:pPr>
            <a:r>
              <a:rPr lang="pl-PL" altLang="pl-PL" sz="3200" dirty="0">
                <a:latin typeface="Comic Sans MS" panose="030F0702030302020204" pitchFamily="66" charset="0"/>
              </a:rPr>
              <a:t>d</a:t>
            </a:r>
            <a:r>
              <a:rPr lang="pl-PL" altLang="pl-PL" sz="3200" dirty="0" smtClean="0">
                <a:latin typeface="Comic Sans MS" panose="030F0702030302020204" pitchFamily="66" charset="0"/>
              </a:rPr>
              <a:t>bamy </a:t>
            </a:r>
            <a:r>
              <a:rPr lang="pl-PL" altLang="pl-PL" sz="3200" dirty="0">
                <a:latin typeface="Comic Sans MS" panose="030F0702030302020204" pitchFamily="66" charset="0"/>
              </a:rPr>
              <a:t>o równe zaangażowanie wszystkich;</a:t>
            </a:r>
          </a:p>
          <a:p>
            <a:pPr algn="l" eaLnBrk="1" hangingPunct="1">
              <a:buFont typeface="Wingdings" panose="05000000000000000000" pitchFamily="2" charset="2"/>
              <a:buChar char="Ø"/>
            </a:pPr>
            <a:r>
              <a:rPr lang="pl-PL" altLang="pl-PL" sz="3200" dirty="0">
                <a:latin typeface="Comic Sans MS" panose="030F0702030302020204" pitchFamily="66" charset="0"/>
              </a:rPr>
              <a:t>zachowujemy dyskrecję.</a:t>
            </a:r>
          </a:p>
        </p:txBody>
      </p:sp>
    </p:spTree>
    <p:extLst>
      <p:ext uri="{BB962C8B-B14F-4D97-AF65-F5344CB8AC3E}">
        <p14:creationId xmlns:p14="http://schemas.microsoft.com/office/powerpoint/2010/main" val="96358744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2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27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27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7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27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27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27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266316" y="0"/>
            <a:ext cx="6403778" cy="1152525"/>
          </a:xfrm>
        </p:spPr>
        <p:txBody>
          <a:bodyPr>
            <a:normAutofit/>
          </a:bodyPr>
          <a:lstStyle/>
          <a:p>
            <a:pPr eaLnBrk="1" hangingPunct="1"/>
            <a:r>
              <a:rPr lang="pl-PL" altLang="pl-PL" sz="4000" b="1" dirty="0">
                <a:latin typeface="Comic Sans MS" panose="030F0702030302020204" pitchFamily="66" charset="0"/>
              </a:rPr>
              <a:t>Modlitwa wspólnotowa</a:t>
            </a:r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1741489" y="1557338"/>
            <a:ext cx="8893175" cy="501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44500" indent="-4445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pl-PL" altLang="pl-PL" sz="3200" dirty="0">
                <a:latin typeface="Comic Sans MS" panose="030F0702030302020204" pitchFamily="66" charset="0"/>
              </a:rPr>
              <a:t>zapalenie świecy;</a:t>
            </a:r>
          </a:p>
          <a:p>
            <a:pPr algn="l" eaLnBrk="1" hangingPunct="1">
              <a:buFont typeface="Wingdings" panose="05000000000000000000" pitchFamily="2" charset="2"/>
              <a:buChar char="Ø"/>
            </a:pPr>
            <a:r>
              <a:rPr lang="pl-PL" altLang="pl-PL" sz="3200" dirty="0">
                <a:latin typeface="Comic Sans MS" panose="030F0702030302020204" pitchFamily="66" charset="0"/>
              </a:rPr>
              <a:t>modlitwa do Ducha Świętego;</a:t>
            </a:r>
          </a:p>
          <a:p>
            <a:pPr algn="l" eaLnBrk="1" hangingPunct="1">
              <a:buFont typeface="Wingdings" panose="05000000000000000000" pitchFamily="2" charset="2"/>
              <a:buChar char="Ø"/>
            </a:pPr>
            <a:r>
              <a:rPr lang="pl-PL" altLang="pl-PL" sz="3200" dirty="0">
                <a:latin typeface="Comic Sans MS" panose="030F0702030302020204" pitchFamily="66" charset="0"/>
              </a:rPr>
              <a:t>dzielenie się Ewangelią </a:t>
            </a:r>
          </a:p>
          <a:p>
            <a:pPr algn="l" eaLnBrk="1" hangingPunct="1">
              <a:buFont typeface="Wingdings" panose="05000000000000000000" pitchFamily="2" charset="2"/>
              <a:buChar char="Ø"/>
            </a:pPr>
            <a:r>
              <a:rPr lang="pl-PL" altLang="pl-PL" sz="3200" dirty="0">
                <a:latin typeface="Comic Sans MS" panose="030F0702030302020204" pitchFamily="66" charset="0"/>
              </a:rPr>
              <a:t>odpowiedzią na Słowo Boże jest modlitwa skierowana do Boga-praktykujemy modlitwę uwielbienia, dziękczynienia, przeproszenia </a:t>
            </a:r>
            <a:br>
              <a:rPr lang="pl-PL" altLang="pl-PL" sz="3200" dirty="0">
                <a:latin typeface="Comic Sans MS" panose="030F0702030302020204" pitchFamily="66" charset="0"/>
              </a:rPr>
            </a:br>
            <a:r>
              <a:rPr lang="pl-PL" altLang="pl-PL" sz="3200" dirty="0">
                <a:latin typeface="Comic Sans MS" panose="030F0702030302020204" pitchFamily="66" charset="0"/>
              </a:rPr>
              <a:t>i prośby, modlimy się też w intencjach Kościoła, Ruchu, Kręgu oraz w intencjach osobistych;</a:t>
            </a:r>
          </a:p>
          <a:p>
            <a:pPr algn="l" eaLnBrk="1" hangingPunct="1">
              <a:buFont typeface="Wingdings" panose="05000000000000000000" pitchFamily="2" charset="2"/>
              <a:buChar char="Ø"/>
            </a:pPr>
            <a:r>
              <a:rPr lang="pl-PL" altLang="pl-PL" sz="3200" dirty="0">
                <a:latin typeface="Comic Sans MS" panose="030F0702030302020204" pitchFamily="66" charset="0"/>
              </a:rPr>
              <a:t>modlitwa różańcowa (z dopowiedzeniami).</a:t>
            </a:r>
          </a:p>
        </p:txBody>
      </p:sp>
      <p:pic>
        <p:nvPicPr>
          <p:cNvPr id="7172" name="Picture 5" descr="rozanie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5825" y="0"/>
            <a:ext cx="2416175" cy="191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769637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296433" y="0"/>
            <a:ext cx="5843588" cy="1354137"/>
          </a:xfrm>
        </p:spPr>
        <p:txBody>
          <a:bodyPr/>
          <a:lstStyle/>
          <a:p>
            <a:pPr>
              <a:tabLst>
                <a:tab pos="3492500" algn="l"/>
              </a:tabLst>
            </a:pPr>
            <a:r>
              <a:rPr lang="pl-PL" altLang="pl-PL" sz="4000" b="1" dirty="0">
                <a:latin typeface="Comic Sans MS" panose="030F0702030302020204" pitchFamily="66" charset="0"/>
              </a:rPr>
              <a:t>Modlitwa spontaniczna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133856" y="1844676"/>
            <a:ext cx="10838688" cy="5129148"/>
          </a:xfrm>
        </p:spPr>
        <p:txBody>
          <a:bodyPr>
            <a:normAutofit/>
          </a:bodyPr>
          <a:lstStyle/>
          <a:p>
            <a:pPr marL="444500" indent="-444500">
              <a:lnSpc>
                <a:spcPct val="80000"/>
              </a:lnSpc>
              <a:buClrTx/>
              <a:buFont typeface="Wingdings" panose="05000000000000000000" pitchFamily="2" charset="2"/>
              <a:buChar char="Ø"/>
            </a:pPr>
            <a:r>
              <a:rPr lang="pl-PL" altLang="pl-PL" sz="3200" dirty="0" smtClean="0">
                <a:latin typeface="Comic Sans MS" panose="030F0702030302020204" pitchFamily="66" charset="0"/>
              </a:rPr>
              <a:t>nie może być wymuszona, ma wypływać</a:t>
            </a:r>
            <a:br>
              <a:rPr lang="pl-PL" altLang="pl-PL" sz="3200" dirty="0" smtClean="0">
                <a:latin typeface="Comic Sans MS" panose="030F0702030302020204" pitchFamily="66" charset="0"/>
              </a:rPr>
            </a:br>
            <a:r>
              <a:rPr lang="pl-PL" altLang="pl-PL" sz="3200" dirty="0" smtClean="0">
                <a:latin typeface="Comic Sans MS" panose="030F0702030302020204" pitchFamily="66" charset="0"/>
              </a:rPr>
              <a:t>z serca;</a:t>
            </a:r>
          </a:p>
          <a:p>
            <a:pPr marL="444500" indent="-444500">
              <a:lnSpc>
                <a:spcPct val="80000"/>
              </a:lnSpc>
              <a:buClrTx/>
              <a:buFont typeface="Wingdings" panose="05000000000000000000" pitchFamily="2" charset="2"/>
              <a:buChar char="Ø"/>
            </a:pPr>
            <a:r>
              <a:rPr lang="pl-PL" altLang="pl-PL" sz="3200" dirty="0" smtClean="0">
                <a:latin typeface="Comic Sans MS" panose="030F0702030302020204" pitchFamily="66" charset="0"/>
              </a:rPr>
              <a:t>powinna </a:t>
            </a:r>
            <a:r>
              <a:rPr lang="pl-PL" altLang="pl-PL" sz="3200" dirty="0">
                <a:latin typeface="Comic Sans MS" panose="030F0702030302020204" pitchFamily="66" charset="0"/>
              </a:rPr>
              <a:t>być wypowiadana głośno i wyraźnie, aby wszyscy słyszeli;</a:t>
            </a:r>
          </a:p>
          <a:p>
            <a:pPr marL="444500" indent="-444500">
              <a:lnSpc>
                <a:spcPct val="80000"/>
              </a:lnSpc>
              <a:buClrTx/>
              <a:buFont typeface="Wingdings" panose="05000000000000000000" pitchFamily="2" charset="2"/>
              <a:buChar char="Ø"/>
            </a:pPr>
            <a:r>
              <a:rPr lang="pl-PL" altLang="pl-PL" sz="3200" dirty="0">
                <a:latin typeface="Comic Sans MS" panose="030F0702030302020204" pitchFamily="66" charset="0"/>
              </a:rPr>
              <a:t>powinna być krótka i zwięzła, aby dać możliwość włączenia się innym;</a:t>
            </a:r>
          </a:p>
          <a:p>
            <a:pPr marL="444500" indent="-444500">
              <a:lnSpc>
                <a:spcPct val="80000"/>
              </a:lnSpc>
              <a:buClrTx/>
              <a:buFont typeface="Wingdings" panose="05000000000000000000" pitchFamily="2" charset="2"/>
              <a:buChar char="Ø"/>
            </a:pPr>
            <a:r>
              <a:rPr lang="pl-PL" altLang="pl-PL" sz="3200" dirty="0">
                <a:latin typeface="Comic Sans MS" panose="030F0702030302020204" pitchFamily="66" charset="0"/>
              </a:rPr>
              <a:t>nie bójmy się ciszy;</a:t>
            </a:r>
          </a:p>
          <a:p>
            <a:pPr marL="444500" indent="-444500">
              <a:lnSpc>
                <a:spcPct val="80000"/>
              </a:lnSpc>
              <a:buClrTx/>
              <a:buFont typeface="Wingdings" panose="05000000000000000000" pitchFamily="2" charset="2"/>
              <a:buChar char="Ø"/>
            </a:pPr>
            <a:r>
              <a:rPr lang="pl-PL" altLang="pl-PL" sz="3200" dirty="0">
                <a:latin typeface="Comic Sans MS" panose="030F0702030302020204" pitchFamily="66" charset="0"/>
              </a:rPr>
              <a:t>wszyscy powinni się czuć odpowiedzialni za przebieg modlitwy, modlitwa jednej osoby jest ubogaceniem i świadectwem dla </a:t>
            </a:r>
            <a:r>
              <a:rPr lang="pl-PL" altLang="pl-PL" sz="3200" dirty="0" smtClean="0">
                <a:latin typeface="Comic Sans MS" panose="030F0702030302020204" pitchFamily="66" charset="0"/>
              </a:rPr>
              <a:t>innych.</a:t>
            </a:r>
            <a:endParaRPr lang="pl-PL" altLang="pl-PL" sz="3200" dirty="0">
              <a:latin typeface="Comic Sans MS" panose="030F0702030302020204" pitchFamily="66" charset="0"/>
            </a:endParaRPr>
          </a:p>
        </p:txBody>
      </p:sp>
      <p:pic>
        <p:nvPicPr>
          <p:cNvPr id="8196" name="Picture 8" descr="logo pismo ś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801" y="156243"/>
            <a:ext cx="2405062" cy="240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734713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1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1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1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1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1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1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9"/>
          <p:cNvSpPr txBox="1">
            <a:spLocks noChangeArrowheads="1"/>
          </p:cNvSpPr>
          <p:nvPr/>
        </p:nvSpPr>
        <p:spPr bwMode="auto">
          <a:xfrm>
            <a:off x="2351088" y="1844676"/>
            <a:ext cx="67675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endParaRPr lang="pl-PL" altLang="pl-PL"/>
          </a:p>
        </p:txBody>
      </p:sp>
      <p:sp>
        <p:nvSpPr>
          <p:cNvPr id="6159" name="Text Box 15"/>
          <p:cNvSpPr txBox="1">
            <a:spLocks noChangeArrowheads="1"/>
          </p:cNvSpPr>
          <p:nvPr/>
        </p:nvSpPr>
        <p:spPr bwMode="auto">
          <a:xfrm>
            <a:off x="3000376" y="5949951"/>
            <a:ext cx="62642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FontTx/>
              <a:buChar char="•"/>
            </a:pPr>
            <a:endParaRPr lang="pl-PL" altLang="pl-PL" b="1">
              <a:latin typeface="Book Antiqua" panose="02040602050305030304" pitchFamily="18" charset="0"/>
            </a:endParaRPr>
          </a:p>
        </p:txBody>
      </p:sp>
      <p:sp>
        <p:nvSpPr>
          <p:cNvPr id="9220" name="Rectangle 17"/>
          <p:cNvSpPr>
            <a:spLocks noGrp="1" noChangeArrowheads="1"/>
          </p:cNvSpPr>
          <p:nvPr>
            <p:ph type="title"/>
          </p:nvPr>
        </p:nvSpPr>
        <p:spPr>
          <a:xfrm>
            <a:off x="3296350" y="0"/>
            <a:ext cx="8229600" cy="1143000"/>
          </a:xfrm>
        </p:spPr>
        <p:txBody>
          <a:bodyPr/>
          <a:lstStyle/>
          <a:p>
            <a:pPr eaLnBrk="1" hangingPunct="1"/>
            <a:r>
              <a:rPr lang="pl-PL" altLang="pl-PL" sz="4000" b="1" dirty="0">
                <a:latin typeface="Comic Sans MS" panose="030F0702030302020204" pitchFamily="66" charset="0"/>
              </a:rPr>
              <a:t>Formacja to…</a:t>
            </a:r>
          </a:p>
        </p:txBody>
      </p:sp>
      <p:sp>
        <p:nvSpPr>
          <p:cNvPr id="6162" name="Rectangle 18"/>
          <p:cNvSpPr>
            <a:spLocks noGrp="1" noChangeArrowheads="1"/>
          </p:cNvSpPr>
          <p:nvPr>
            <p:ph type="body" idx="1"/>
          </p:nvPr>
        </p:nvSpPr>
        <p:spPr>
          <a:xfrm>
            <a:off x="1981200" y="1600200"/>
            <a:ext cx="9832848" cy="4997450"/>
          </a:xfrm>
        </p:spPr>
        <p:txBody>
          <a:bodyPr>
            <a:noAutofit/>
          </a:bodyPr>
          <a:lstStyle/>
          <a:p>
            <a:pPr eaLnBrk="1" hangingPunct="1">
              <a:buFontTx/>
              <a:buNone/>
            </a:pPr>
            <a:r>
              <a:rPr lang="pl-PL" altLang="pl-PL" sz="3600" dirty="0" smtClean="0">
                <a:latin typeface="Comic Sans MS" panose="030F0702030302020204" pitchFamily="66" charset="0"/>
              </a:rPr>
              <a:t>… dzielenie się w atmosferze modlitwy realizacją zobowiązań, osiągnięciami </a:t>
            </a:r>
            <a:br>
              <a:rPr lang="pl-PL" altLang="pl-PL" sz="3600" dirty="0" smtClean="0">
                <a:latin typeface="Comic Sans MS" panose="030F0702030302020204" pitchFamily="66" charset="0"/>
              </a:rPr>
            </a:br>
            <a:r>
              <a:rPr lang="pl-PL" altLang="pl-PL" sz="3600" dirty="0" smtClean="0">
                <a:latin typeface="Comic Sans MS" panose="030F0702030302020204" pitchFamily="66" charset="0"/>
              </a:rPr>
              <a:t>i trudnościami w rozwoju życia duchowego. </a:t>
            </a:r>
          </a:p>
          <a:p>
            <a:pPr eaLnBrk="1" hangingPunct="1">
              <a:buFontTx/>
              <a:buNone/>
            </a:pPr>
            <a:r>
              <a:rPr lang="pl-PL" altLang="pl-PL" sz="3600" dirty="0" smtClean="0">
                <a:latin typeface="Comic Sans MS" panose="030F0702030302020204" pitchFamily="66" charset="0"/>
              </a:rPr>
              <a:t>  Tę część </a:t>
            </a:r>
            <a:r>
              <a:rPr lang="pl-PL" altLang="pl-PL" sz="3600" u="sng" dirty="0" smtClean="0">
                <a:latin typeface="Comic Sans MS" panose="030F0702030302020204" pitchFamily="66" charset="0"/>
              </a:rPr>
              <a:t>zawsze prowadzą animatorzy.</a:t>
            </a:r>
          </a:p>
          <a:p>
            <a:pPr eaLnBrk="1" hangingPunct="1">
              <a:buFontTx/>
              <a:buNone/>
            </a:pPr>
            <a:r>
              <a:rPr lang="pl-PL" altLang="pl-PL" sz="3600" dirty="0" smtClean="0">
                <a:latin typeface="Comic Sans MS" panose="030F0702030302020204" pitchFamily="66" charset="0"/>
              </a:rPr>
              <a:t>  Jest to </a:t>
            </a:r>
            <a:r>
              <a:rPr lang="pl-PL" altLang="pl-PL" sz="3600" u="sng" dirty="0" smtClean="0">
                <a:latin typeface="Comic Sans MS" panose="030F0702030302020204" pitchFamily="66" charset="0"/>
              </a:rPr>
              <a:t>bardzo istotny punkt spotkania</a:t>
            </a:r>
            <a:r>
              <a:rPr lang="pl-PL" altLang="pl-PL" sz="3600" dirty="0" smtClean="0">
                <a:latin typeface="Comic Sans MS" panose="030F0702030302020204" pitchFamily="66" charset="0"/>
              </a:rPr>
              <a:t>, gdyż od realizacji zobowiązań zależy duchowy rozwój zarówno małżeństw jak </a:t>
            </a:r>
            <a:br>
              <a:rPr lang="pl-PL" altLang="pl-PL" sz="3600" dirty="0" smtClean="0">
                <a:latin typeface="Comic Sans MS" panose="030F0702030302020204" pitchFamily="66" charset="0"/>
              </a:rPr>
            </a:br>
            <a:r>
              <a:rPr lang="pl-PL" altLang="pl-PL" sz="3600" dirty="0" smtClean="0">
                <a:latin typeface="Comic Sans MS" panose="030F0702030302020204" pitchFamily="66" charset="0"/>
              </a:rPr>
              <a:t>i całego kręgu.</a:t>
            </a:r>
          </a:p>
        </p:txBody>
      </p:sp>
    </p:spTree>
    <p:extLst>
      <p:ext uri="{BB962C8B-B14F-4D97-AF65-F5344CB8AC3E}">
        <p14:creationId xmlns:p14="http://schemas.microsoft.com/office/powerpoint/2010/main" val="209448665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2351088" y="1844676"/>
            <a:ext cx="67675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endParaRPr lang="pl-PL" altLang="pl-PL"/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3000376" y="5949951"/>
            <a:ext cx="62642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FontTx/>
              <a:buChar char="•"/>
            </a:pPr>
            <a:endParaRPr lang="pl-PL" altLang="pl-PL" b="1">
              <a:latin typeface="Book Antiqua" panose="02040602050305030304" pitchFamily="18" charset="0"/>
            </a:endParaRP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title"/>
          </p:nvPr>
        </p:nvSpPr>
        <p:spPr>
          <a:xfrm>
            <a:off x="3233522" y="7938"/>
            <a:ext cx="8642350" cy="1005074"/>
          </a:xfrm>
        </p:spPr>
        <p:txBody>
          <a:bodyPr>
            <a:normAutofit/>
          </a:bodyPr>
          <a:lstStyle/>
          <a:p>
            <a:pPr eaLnBrk="1" hangingPunct="1"/>
            <a:r>
              <a:rPr lang="pl-PL" altLang="pl-PL" sz="4000" b="1" dirty="0">
                <a:latin typeface="Comic Sans MS" panose="030F0702030302020204" pitchFamily="66" charset="0"/>
              </a:rPr>
              <a:t>Dzielenie się zobowiązaniami:</a:t>
            </a:r>
          </a:p>
        </p:txBody>
      </p:sp>
      <p:sp>
        <p:nvSpPr>
          <p:cNvPr id="37893" name="Rectangle 5"/>
          <p:cNvSpPr>
            <a:spLocks noGrp="1" noChangeArrowheads="1"/>
          </p:cNvSpPr>
          <p:nvPr>
            <p:ph idx="1"/>
          </p:nvPr>
        </p:nvSpPr>
        <p:spPr>
          <a:xfrm>
            <a:off x="1631950" y="1600200"/>
            <a:ext cx="10401554" cy="5117592"/>
          </a:xfrm>
        </p:spPr>
        <p:txBody>
          <a:bodyPr>
            <a:normAutofit/>
          </a:bodyPr>
          <a:lstStyle/>
          <a:p>
            <a:pPr eaLnBrk="1" hangingPunct="1">
              <a:buClrTx/>
              <a:buFont typeface="Wingdings" panose="05000000000000000000" pitchFamily="2" charset="2"/>
              <a:buChar char="Ø"/>
            </a:pPr>
            <a:r>
              <a:rPr lang="pl-PL" altLang="pl-PL" sz="3200" dirty="0" smtClean="0">
                <a:latin typeface="Comic Sans MS" panose="030F0702030302020204" pitchFamily="66" charset="0"/>
              </a:rPr>
              <a:t> nie jest rachunkowością, statystyką, rozliczeniem (było, nie było), ale „pogłębioną refleksją”, która uświadamia nam postęp </a:t>
            </a:r>
            <a:br>
              <a:rPr lang="pl-PL" altLang="pl-PL" sz="3200" dirty="0" smtClean="0">
                <a:latin typeface="Comic Sans MS" panose="030F0702030302020204" pitchFamily="66" charset="0"/>
              </a:rPr>
            </a:br>
            <a:r>
              <a:rPr lang="pl-PL" altLang="pl-PL" sz="3200" dirty="0" smtClean="0">
                <a:latin typeface="Comic Sans MS" panose="030F0702030302020204" pitchFamily="66" charset="0"/>
              </a:rPr>
              <a:t>w życiu duchowym;</a:t>
            </a:r>
          </a:p>
          <a:p>
            <a:pPr eaLnBrk="1" hangingPunct="1">
              <a:buClrTx/>
              <a:buFont typeface="Wingdings" panose="05000000000000000000" pitchFamily="2" charset="2"/>
              <a:buChar char="Ø"/>
            </a:pPr>
            <a:r>
              <a:rPr lang="pl-PL" altLang="pl-PL" sz="3200" dirty="0" smtClean="0">
                <a:latin typeface="Comic Sans MS" panose="030F0702030302020204" pitchFamily="66" charset="0"/>
              </a:rPr>
              <a:t> nie jest stwierdzeniem klęski lub powodzenia, ale szukaniem przyczyn trudności;</a:t>
            </a:r>
          </a:p>
          <a:p>
            <a:pPr eaLnBrk="1" hangingPunct="1">
              <a:buClrTx/>
              <a:buFont typeface="Wingdings" panose="05000000000000000000" pitchFamily="2" charset="2"/>
              <a:buChar char="Ø"/>
            </a:pPr>
            <a:r>
              <a:rPr lang="pl-PL" altLang="pl-PL" sz="3200" dirty="0" smtClean="0">
                <a:latin typeface="Comic Sans MS" panose="030F0702030302020204" pitchFamily="66" charset="0"/>
              </a:rPr>
              <a:t> nie jest spowiedzią, więc nie powinniśmy mówić wszystkiego lecz skomentować nasze słabości w zakresie zobowiązań.</a:t>
            </a:r>
          </a:p>
        </p:txBody>
      </p:sp>
    </p:spTree>
    <p:extLst>
      <p:ext uri="{BB962C8B-B14F-4D97-AF65-F5344CB8AC3E}">
        <p14:creationId xmlns:p14="http://schemas.microsoft.com/office/powerpoint/2010/main" val="191051408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8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8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8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78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78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78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13"/>
          <p:cNvSpPr txBox="1">
            <a:spLocks noChangeArrowheads="1"/>
          </p:cNvSpPr>
          <p:nvPr/>
        </p:nvSpPr>
        <p:spPr bwMode="auto">
          <a:xfrm>
            <a:off x="2279651" y="5084763"/>
            <a:ext cx="77771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endParaRPr lang="pl-PL" altLang="pl-PL">
              <a:latin typeface="Book Antiqua" panose="02040602050305030304" pitchFamily="18" charset="0"/>
            </a:endParaRPr>
          </a:p>
        </p:txBody>
      </p:sp>
      <p:sp>
        <p:nvSpPr>
          <p:cNvPr id="11267" name="Rectangle 15"/>
          <p:cNvSpPr>
            <a:spLocks noGrp="1" noChangeArrowheads="1"/>
          </p:cNvSpPr>
          <p:nvPr>
            <p:ph type="title"/>
          </p:nvPr>
        </p:nvSpPr>
        <p:spPr>
          <a:xfrm>
            <a:off x="3315305" y="0"/>
            <a:ext cx="8229600" cy="1008062"/>
          </a:xfrm>
        </p:spPr>
        <p:txBody>
          <a:bodyPr/>
          <a:lstStyle/>
          <a:p>
            <a:pPr eaLnBrk="1" hangingPunct="1"/>
            <a:r>
              <a:rPr lang="pl-PL" altLang="pl-PL" sz="4000" b="1" dirty="0">
                <a:latin typeface="Comic Sans MS" panose="030F0702030302020204" pitchFamily="66" charset="0"/>
              </a:rPr>
              <a:t>Dzielenie się zobowiązaniami</a:t>
            </a:r>
          </a:p>
        </p:txBody>
      </p:sp>
      <p:sp>
        <p:nvSpPr>
          <p:cNvPr id="8208" name="Rectangle 16"/>
          <p:cNvSpPr>
            <a:spLocks noGrp="1" noChangeArrowheads="1"/>
          </p:cNvSpPr>
          <p:nvPr>
            <p:ph type="body" idx="1"/>
          </p:nvPr>
        </p:nvSpPr>
        <p:spPr>
          <a:xfrm>
            <a:off x="1703389" y="1268414"/>
            <a:ext cx="10104563" cy="5400675"/>
          </a:xfrm>
        </p:spPr>
        <p:txBody>
          <a:bodyPr/>
          <a:lstStyle/>
          <a:p>
            <a:pPr marL="358775" indent="-358775" eaLnBrk="1" hangingPunct="1">
              <a:buClrTx/>
              <a:buFont typeface="Wingdings" panose="05000000000000000000" pitchFamily="2" charset="2"/>
              <a:buChar char="Ø"/>
            </a:pPr>
            <a:r>
              <a:rPr lang="pl-PL" altLang="pl-PL" sz="2900" dirty="0">
                <a:latin typeface="Comic Sans MS" panose="030F0702030302020204" pitchFamily="66" charset="0"/>
              </a:rPr>
              <a:t>szczerze mówimy o radościach i trudnościach (dyskrecja i zaufanie);</a:t>
            </a:r>
          </a:p>
          <a:p>
            <a:pPr marL="358775" indent="-358775" eaLnBrk="1" hangingPunct="1">
              <a:buClrTx/>
              <a:buFont typeface="Wingdings" panose="05000000000000000000" pitchFamily="2" charset="2"/>
              <a:buChar char="Ø"/>
            </a:pPr>
            <a:r>
              <a:rPr lang="pl-PL" altLang="pl-PL" sz="2900" dirty="0">
                <a:latin typeface="Comic Sans MS" panose="030F0702030302020204" pitchFamily="66" charset="0"/>
              </a:rPr>
              <a:t>staramy się zrozumieć innych;</a:t>
            </a:r>
          </a:p>
          <a:p>
            <a:pPr marL="358775" indent="-358775" eaLnBrk="1" hangingPunct="1">
              <a:buClrTx/>
              <a:buFont typeface="Wingdings" panose="05000000000000000000" pitchFamily="2" charset="2"/>
              <a:buChar char="Ø"/>
            </a:pPr>
            <a:r>
              <a:rPr lang="pl-PL" altLang="pl-PL" sz="2900" dirty="0">
                <a:latin typeface="Comic Sans MS" panose="030F0702030302020204" pitchFamily="66" charset="0"/>
              </a:rPr>
              <a:t>dotyczy wszystkich zobowiązań, ale można zwrócić uwagę na jedno;</a:t>
            </a:r>
          </a:p>
          <a:p>
            <a:pPr marL="358775" indent="-358775" eaLnBrk="1" hangingPunct="1">
              <a:buClrTx/>
              <a:buFont typeface="Wingdings" panose="05000000000000000000" pitchFamily="2" charset="2"/>
              <a:buChar char="Ø"/>
            </a:pPr>
            <a:r>
              <a:rPr lang="pl-PL" altLang="pl-PL" sz="2900" dirty="0">
                <a:latin typeface="Comic Sans MS" panose="030F0702030302020204" pitchFamily="66" charset="0"/>
              </a:rPr>
              <a:t>animatorzy pogłębiają dzielenie przez stawianie odpowiednich pytań;</a:t>
            </a:r>
          </a:p>
          <a:p>
            <a:pPr marL="358775" indent="-358775" eaLnBrk="1" hangingPunct="1">
              <a:buClrTx/>
              <a:buFont typeface="Wingdings" panose="05000000000000000000" pitchFamily="2" charset="2"/>
              <a:buChar char="Ø"/>
            </a:pPr>
            <a:r>
              <a:rPr lang="pl-PL" altLang="pl-PL" sz="2900" dirty="0">
                <a:latin typeface="Comic Sans MS" panose="030F0702030302020204" pitchFamily="66" charset="0"/>
              </a:rPr>
              <a:t>może prowadzić do postanowienia o modlitwie kręgu za małżeństwo, które ma trudności;</a:t>
            </a:r>
          </a:p>
          <a:p>
            <a:pPr marL="358775" indent="-358775" eaLnBrk="1" hangingPunct="1">
              <a:buClrTx/>
              <a:buFont typeface="Wingdings" panose="05000000000000000000" pitchFamily="2" charset="2"/>
              <a:buChar char="Ø"/>
            </a:pPr>
            <a:r>
              <a:rPr lang="pl-PL" altLang="pl-PL" sz="2900" u="sng" dirty="0">
                <a:latin typeface="Comic Sans MS" panose="030F0702030302020204" pitchFamily="66" charset="0"/>
              </a:rPr>
              <a:t>musi się odbyć</a:t>
            </a:r>
            <a:r>
              <a:rPr lang="pl-PL" altLang="pl-PL" sz="2900" dirty="0">
                <a:latin typeface="Comic Sans MS" panose="030F0702030302020204" pitchFamily="66" charset="0"/>
              </a:rPr>
              <a:t> na każdym spotkaniu miesięcznym.</a:t>
            </a:r>
          </a:p>
        </p:txBody>
      </p:sp>
    </p:spTree>
    <p:extLst>
      <p:ext uri="{BB962C8B-B14F-4D97-AF65-F5344CB8AC3E}">
        <p14:creationId xmlns:p14="http://schemas.microsoft.com/office/powerpoint/2010/main" val="147039230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2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2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2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2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2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2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2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2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2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2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2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2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2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2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2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328757" y="0"/>
            <a:ext cx="8863243" cy="1008063"/>
          </a:xfrm>
        </p:spPr>
        <p:txBody>
          <a:bodyPr>
            <a:noAutofit/>
          </a:bodyPr>
          <a:lstStyle/>
          <a:p>
            <a:pPr eaLnBrk="1" hangingPunct="1"/>
            <a:r>
              <a:rPr lang="pl-PL" altLang="pl-PL" sz="3600" b="1" dirty="0">
                <a:latin typeface="Comic Sans MS" panose="030F0702030302020204" pitchFamily="66" charset="0"/>
              </a:rPr>
              <a:t>Modlitwa </a:t>
            </a:r>
            <a:r>
              <a:rPr lang="pl-PL" altLang="pl-PL" sz="3600" b="1" dirty="0" smtClean="0">
                <a:latin typeface="Comic Sans MS" panose="030F0702030302020204" pitchFamily="66" charset="0"/>
              </a:rPr>
              <a:t>osobista - Namiot </a:t>
            </a:r>
            <a:r>
              <a:rPr lang="pl-PL" altLang="pl-PL" sz="3600" b="1" dirty="0">
                <a:latin typeface="Comic Sans MS" panose="030F0702030302020204" pitchFamily="66" charset="0"/>
              </a:rPr>
              <a:t>Spotkania</a:t>
            </a:r>
          </a:p>
        </p:txBody>
      </p:sp>
      <p:pic>
        <p:nvPicPr>
          <p:cNvPr id="17414" name="Picture 6" descr="modli+si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961" y="2114615"/>
            <a:ext cx="2632075" cy="324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4605212" y="2114615"/>
            <a:ext cx="7135684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pl-PL" sz="3600" dirty="0">
                <a:solidFill>
                  <a:srgbClr val="00000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„Ty zaś, gdy chcesz się </a:t>
            </a:r>
            <a:r>
              <a:rPr lang="pl-PL" sz="3600" dirty="0" smtClean="0">
                <a:solidFill>
                  <a:srgbClr val="00000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modlić</a:t>
            </a:r>
            <a:r>
              <a:rPr lang="pl-PL" sz="3600" dirty="0">
                <a:solidFill>
                  <a:srgbClr val="00000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, wejdź do swej izdebki, zamknij drzwi </a:t>
            </a:r>
            <a:r>
              <a:rPr lang="pl-PL" sz="3600" dirty="0" smtClean="0">
                <a:solidFill>
                  <a:srgbClr val="00000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i </a:t>
            </a:r>
            <a:r>
              <a:rPr lang="pl-PL" sz="3600" dirty="0">
                <a:solidFill>
                  <a:srgbClr val="00000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módl się do Ojca twego, który jest w </a:t>
            </a:r>
            <a:r>
              <a:rPr lang="pl-PL" sz="3600" dirty="0" smtClean="0">
                <a:solidFill>
                  <a:srgbClr val="00000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kryciu</a:t>
            </a:r>
            <a:r>
              <a:rPr lang="pl-PL" sz="3600" dirty="0">
                <a:solidFill>
                  <a:srgbClr val="00000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. </a:t>
            </a:r>
            <a:br>
              <a:rPr lang="pl-PL" sz="3600" dirty="0">
                <a:solidFill>
                  <a:srgbClr val="00000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</a:br>
            <a:r>
              <a:rPr lang="pl-PL" sz="3600" dirty="0">
                <a:solidFill>
                  <a:srgbClr val="00000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A Ojciec twój, który widzi </a:t>
            </a:r>
            <a:br>
              <a:rPr lang="pl-PL" sz="3600" dirty="0">
                <a:solidFill>
                  <a:srgbClr val="00000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</a:br>
            <a:r>
              <a:rPr lang="pl-PL" sz="3600" dirty="0">
                <a:solidFill>
                  <a:srgbClr val="00000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w ukryciu, odda tobie.”</a:t>
            </a:r>
          </a:p>
        </p:txBody>
      </p:sp>
    </p:spTree>
    <p:extLst>
      <p:ext uri="{BB962C8B-B14F-4D97-AF65-F5344CB8AC3E}">
        <p14:creationId xmlns:p14="http://schemas.microsoft.com/office/powerpoint/2010/main" val="395640554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4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4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360054" y="0"/>
            <a:ext cx="8229600" cy="1008063"/>
          </a:xfrm>
        </p:spPr>
        <p:txBody>
          <a:bodyPr/>
          <a:lstStyle/>
          <a:p>
            <a:pPr eaLnBrk="1" hangingPunct="1"/>
            <a:r>
              <a:rPr lang="pl-PL" altLang="pl-PL" b="1" dirty="0" smtClean="0">
                <a:latin typeface="Comic Sans MS" panose="030F0702030302020204" pitchFamily="66" charset="0"/>
              </a:rPr>
              <a:t>Spotkanie ze Słowem Bożym</a:t>
            </a:r>
          </a:p>
        </p:txBody>
      </p:sp>
      <p:pic>
        <p:nvPicPr>
          <p:cNvPr id="18438" name="Picture 6" descr="1qqq pism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955" y="2244980"/>
            <a:ext cx="3725863" cy="279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4645152" y="1806575"/>
            <a:ext cx="7448236" cy="4527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pl-PL" sz="2800" dirty="0">
                <a:solidFill>
                  <a:srgbClr val="00000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„Chciałbym, by każdy z was doszedł do tego, by codziennie </a:t>
            </a:r>
            <a:r>
              <a:rPr lang="pl-PL" sz="2800" dirty="0" smtClean="0">
                <a:solidFill>
                  <a:srgbClr val="00000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znaleźć przynajmniej </a:t>
            </a:r>
            <a:r>
              <a:rPr lang="pl-PL" sz="2800" dirty="0">
                <a:solidFill>
                  <a:srgbClr val="00000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5 minut na czytanie Pisma św. Mówiąc szczerze – czy naprawdę nawet w życiu przeciążonym pracą, byłoby to rzeczą niemożliwą? Myślę że nie. 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pl-PL" sz="2800" dirty="0">
                <a:solidFill>
                  <a:srgbClr val="00000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W rezultacie zapewniam was – Ewangelia stanie się wkrótce waszym najlepszym przyjacielem.” </a:t>
            </a:r>
          </a:p>
          <a:p>
            <a:pPr algn="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pl-PL" b="1" dirty="0">
                <a:solidFill>
                  <a:srgbClr val="00000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Ks. H. </a:t>
            </a:r>
            <a:r>
              <a:rPr lang="pl-PL" b="1" dirty="0" err="1">
                <a:solidFill>
                  <a:srgbClr val="00000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Caffarel</a:t>
            </a:r>
            <a:r>
              <a:rPr lang="pl-PL" b="1" dirty="0">
                <a:solidFill>
                  <a:srgbClr val="00000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, </a:t>
            </a:r>
          </a:p>
          <a:p>
            <a:pPr algn="r">
              <a:defRPr/>
            </a:pPr>
            <a:r>
              <a:rPr lang="pl-PL" b="1" dirty="0">
                <a:solidFill>
                  <a:srgbClr val="00000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Domowy Kościół. </a:t>
            </a:r>
          </a:p>
          <a:p>
            <a:pPr algn="r">
              <a:defRPr/>
            </a:pPr>
            <a:r>
              <a:rPr lang="pl-PL" b="1" dirty="0">
                <a:solidFill>
                  <a:srgbClr val="00000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Listy do wspólnot rodzinnych</a:t>
            </a:r>
          </a:p>
        </p:txBody>
      </p:sp>
    </p:spTree>
    <p:extLst>
      <p:ext uri="{BB962C8B-B14F-4D97-AF65-F5344CB8AC3E}">
        <p14:creationId xmlns:p14="http://schemas.microsoft.com/office/powerpoint/2010/main" val="197554360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307045" y="0"/>
            <a:ext cx="8229600" cy="1008063"/>
          </a:xfrm>
        </p:spPr>
        <p:txBody>
          <a:bodyPr/>
          <a:lstStyle/>
          <a:p>
            <a:pPr eaLnBrk="1" hangingPunct="1"/>
            <a:r>
              <a:rPr lang="pl-PL" altLang="pl-PL" b="1" dirty="0" smtClean="0">
                <a:latin typeface="Comic Sans MS" panose="030F0702030302020204" pitchFamily="66" charset="0"/>
              </a:rPr>
              <a:t>Modlitwa małżeńska</a:t>
            </a:r>
          </a:p>
        </p:txBody>
      </p:sp>
      <p:pic>
        <p:nvPicPr>
          <p:cNvPr id="19463" name="Picture 7" descr="aa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9" y="1628776"/>
            <a:ext cx="2867025" cy="460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5591174" y="1989139"/>
            <a:ext cx="6393561" cy="4462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pl-PL" sz="3200" dirty="0">
                <a:solidFill>
                  <a:srgbClr val="00000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„Właściwym źródłem </a:t>
            </a:r>
          </a:p>
          <a:p>
            <a:pPr algn="l">
              <a:defRPr/>
            </a:pPr>
            <a:r>
              <a:rPr lang="pl-PL" sz="3200" dirty="0">
                <a:solidFill>
                  <a:srgbClr val="00000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i pierwotnym środkiem uświęcenia małżeństwa </a:t>
            </a:r>
          </a:p>
          <a:p>
            <a:pPr algn="l">
              <a:defRPr/>
            </a:pPr>
            <a:r>
              <a:rPr lang="pl-PL" sz="3200" dirty="0">
                <a:solidFill>
                  <a:srgbClr val="00000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i rodziny chrześcijańskiej jest sakrament małżeństwa, który podejmuje i rozwija łaskę uświęcającą chrztu.”</a:t>
            </a:r>
          </a:p>
          <a:p>
            <a:pPr algn="l">
              <a:defRPr/>
            </a:pPr>
            <a:endParaRPr lang="pl-PL" sz="3200" b="1" dirty="0">
              <a:solidFill>
                <a:srgbClr val="00000C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mic Sans MS" pitchFamily="66" charset="0"/>
            </a:endParaRPr>
          </a:p>
          <a:p>
            <a:pPr algn="r">
              <a:defRPr/>
            </a:pPr>
            <a:r>
              <a:rPr lang="en-US" sz="2000" i="1" dirty="0">
                <a:latin typeface="Comic Sans MS" panose="030F0702030302020204" pitchFamily="66" charset="0"/>
              </a:rPr>
              <a:t>Jan </a:t>
            </a:r>
            <a:r>
              <a:rPr lang="en-US" sz="2000" i="1" dirty="0" err="1">
                <a:latin typeface="Comic Sans MS" panose="030F0702030302020204" pitchFamily="66" charset="0"/>
              </a:rPr>
              <a:t>Paweł</a:t>
            </a:r>
            <a:r>
              <a:rPr lang="en-US" sz="2000" i="1" dirty="0">
                <a:latin typeface="Comic Sans MS" panose="030F0702030302020204" pitchFamily="66" charset="0"/>
              </a:rPr>
              <a:t> II, </a:t>
            </a:r>
            <a:r>
              <a:rPr lang="en-US" sz="2000" i="1" dirty="0" err="1">
                <a:latin typeface="Comic Sans MS" panose="030F0702030302020204" pitchFamily="66" charset="0"/>
              </a:rPr>
              <a:t>Familiaris</a:t>
            </a:r>
            <a:r>
              <a:rPr lang="en-US" sz="2000" i="1" dirty="0">
                <a:latin typeface="Comic Sans MS" panose="030F0702030302020204" pitchFamily="66" charset="0"/>
              </a:rPr>
              <a:t> </a:t>
            </a:r>
            <a:r>
              <a:rPr lang="en-US" sz="2000" i="1" dirty="0" err="1">
                <a:latin typeface="Comic Sans MS" panose="030F0702030302020204" pitchFamily="66" charset="0"/>
              </a:rPr>
              <a:t>consortio</a:t>
            </a:r>
            <a:endParaRPr lang="pl-PL" sz="2000" i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018104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4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4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4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4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4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4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4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4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4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353475" y="0"/>
            <a:ext cx="8229600" cy="1008063"/>
          </a:xfrm>
        </p:spPr>
        <p:txBody>
          <a:bodyPr/>
          <a:lstStyle/>
          <a:p>
            <a:pPr eaLnBrk="1" hangingPunct="1"/>
            <a:r>
              <a:rPr lang="pl-PL" altLang="pl-PL" b="1" dirty="0" smtClean="0">
                <a:latin typeface="Comic Sans MS" panose="030F0702030302020204" pitchFamily="66" charset="0"/>
              </a:rPr>
              <a:t>Dialog małżeński</a:t>
            </a:r>
          </a:p>
        </p:txBody>
      </p:sp>
      <p:pic>
        <p:nvPicPr>
          <p:cNvPr id="20486" name="Picture 6" descr="Dialog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584" y="1457420"/>
            <a:ext cx="4052641" cy="3033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6166924" y="2974369"/>
            <a:ext cx="5777292" cy="2923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pl-PL" sz="3200" dirty="0">
                <a:solidFill>
                  <a:srgbClr val="00000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„Bo któż z was, chcąc zbudować wieżę, nie usiądzie wpierw i nie oblicza wydatków, czy </a:t>
            </a:r>
            <a:r>
              <a:rPr lang="pl-PL" sz="3200" dirty="0" smtClean="0">
                <a:solidFill>
                  <a:srgbClr val="00000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ma </a:t>
            </a:r>
            <a:r>
              <a:rPr lang="pl-PL" sz="3200" dirty="0">
                <a:solidFill>
                  <a:srgbClr val="00000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na wykończenie</a:t>
            </a:r>
            <a:r>
              <a:rPr lang="pl-PL" sz="3200" dirty="0" smtClean="0">
                <a:solidFill>
                  <a:srgbClr val="00000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?”</a:t>
            </a:r>
          </a:p>
          <a:p>
            <a:pPr algn="r">
              <a:defRPr/>
            </a:pPr>
            <a:r>
              <a:rPr lang="pl-PL" sz="2000" i="1" dirty="0" err="1" smtClean="0">
                <a:solidFill>
                  <a:srgbClr val="00000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Łk</a:t>
            </a:r>
            <a:r>
              <a:rPr lang="pl-PL" sz="2000" i="1" dirty="0" smtClean="0">
                <a:solidFill>
                  <a:srgbClr val="00000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 14,28</a:t>
            </a:r>
            <a:endParaRPr lang="pl-PL" sz="2000" i="1" dirty="0">
              <a:solidFill>
                <a:srgbClr val="00000C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36634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315026" y="0"/>
            <a:ext cx="8229600" cy="1008062"/>
          </a:xfrm>
        </p:spPr>
        <p:txBody>
          <a:bodyPr/>
          <a:lstStyle/>
          <a:p>
            <a:pPr eaLnBrk="1" hangingPunct="1"/>
            <a:r>
              <a:rPr lang="pl-PL" altLang="pl-PL" b="1" dirty="0" smtClean="0">
                <a:latin typeface="Comic Sans MS" panose="030F0702030302020204" pitchFamily="66" charset="0"/>
              </a:rPr>
              <a:t>Reguła życia</a:t>
            </a:r>
            <a:r>
              <a:rPr lang="pl-PL" altLang="pl-PL" b="1" dirty="0" smtClean="0">
                <a:latin typeface="Monotype Corsiva" panose="03010101010201010101" pitchFamily="66" charset="0"/>
              </a:rPr>
              <a:t> 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1703389" y="4581524"/>
            <a:ext cx="10366691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pl-PL" sz="2800" dirty="0">
                <a:solidFill>
                  <a:srgbClr val="00000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	Zadaniem każdego ochrzczonego jest dążenie do wysokiej miary zwyczajnego życia chrześcijańskiego, zgodnie z wezwaniem Pana Jezusa „Bądźcie doskonali, jak doskonały jest wasz Ojciec niebieski</a:t>
            </a:r>
            <a:r>
              <a:rPr lang="pl-PL" sz="2800" dirty="0" smtClean="0">
                <a:solidFill>
                  <a:srgbClr val="00000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” </a:t>
            </a:r>
            <a:r>
              <a:rPr lang="pl-PL" sz="2000" i="1" dirty="0" smtClean="0">
                <a:solidFill>
                  <a:srgbClr val="00000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(</a:t>
            </a:r>
            <a:r>
              <a:rPr lang="pl-PL" sz="2000" i="1" dirty="0">
                <a:solidFill>
                  <a:srgbClr val="00000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por. Mt 5,48). </a:t>
            </a:r>
            <a:endParaRPr lang="pl-PL" sz="2800" i="1" dirty="0">
              <a:solidFill>
                <a:srgbClr val="00000C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mic Sans MS" pitchFamily="66" charset="0"/>
            </a:endParaRPr>
          </a:p>
        </p:txBody>
      </p:sp>
      <p:pic>
        <p:nvPicPr>
          <p:cNvPr id="21510" name="Picture 6" descr="or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213" y="1412876"/>
            <a:ext cx="3529012" cy="264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567152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ChangeArrowheads="1"/>
          </p:cNvSpPr>
          <p:nvPr>
            <p:ph type="title"/>
          </p:nvPr>
        </p:nvSpPr>
        <p:spPr>
          <a:xfrm>
            <a:off x="3329592" y="12526"/>
            <a:ext cx="8229600" cy="1143000"/>
          </a:xfrm>
        </p:spPr>
        <p:txBody>
          <a:bodyPr/>
          <a:lstStyle/>
          <a:p>
            <a:pPr eaLnBrk="1" hangingPunct="1"/>
            <a:r>
              <a:rPr lang="pl-PL" altLang="pl-PL" b="1" dirty="0" smtClean="0">
                <a:latin typeface="Comic Sans MS" panose="030F0702030302020204" pitchFamily="66" charset="0"/>
              </a:rPr>
              <a:t>Rekolekcje</a:t>
            </a:r>
          </a:p>
        </p:txBody>
      </p:sp>
      <p:pic>
        <p:nvPicPr>
          <p:cNvPr id="12293" name="Picture 5" descr="maj 05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907" y="1988947"/>
            <a:ext cx="4176713" cy="313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5943601" y="1341438"/>
            <a:ext cx="6016752" cy="427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l-PL" sz="3200" dirty="0">
                <a:solidFill>
                  <a:srgbClr val="00000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Bardzo ważnym elementem formacji jest uczestnictwo w różnego rodzaju rekolekcjach organizowanych przez DK. </a:t>
            </a:r>
            <a:endParaRPr lang="pl-PL" sz="3200" dirty="0" smtClean="0">
              <a:solidFill>
                <a:srgbClr val="00000C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mic Sans MS" pitchFamily="66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pl-PL" sz="3200" dirty="0" smtClean="0">
                <a:solidFill>
                  <a:srgbClr val="00000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Rekolekcje </a:t>
            </a:r>
            <a:r>
              <a:rPr lang="pl-PL" sz="3200" dirty="0">
                <a:solidFill>
                  <a:srgbClr val="00000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te przeznaczone są dla małżonków wraz z dziećmi, jeśli nie ma przeszkód organizacyjnych.</a:t>
            </a:r>
          </a:p>
        </p:txBody>
      </p:sp>
    </p:spTree>
    <p:extLst>
      <p:ext uri="{BB962C8B-B14F-4D97-AF65-F5344CB8AC3E}">
        <p14:creationId xmlns:p14="http://schemas.microsoft.com/office/powerpoint/2010/main" val="137855532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2279651" y="5084763"/>
            <a:ext cx="77771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endParaRPr lang="pl-PL" altLang="pl-PL">
              <a:latin typeface="Book Antiqua" panose="02040602050305030304" pitchFamily="18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>
          <a:xfrm>
            <a:off x="3251339" y="0"/>
            <a:ext cx="8229600" cy="1008062"/>
          </a:xfrm>
        </p:spPr>
        <p:txBody>
          <a:bodyPr/>
          <a:lstStyle/>
          <a:p>
            <a:pPr eaLnBrk="1" hangingPunct="1"/>
            <a:r>
              <a:rPr lang="pl-PL" altLang="pl-PL" sz="4000" b="1" dirty="0">
                <a:latin typeface="Comic Sans MS" panose="030F0702030302020204" pitchFamily="66" charset="0"/>
              </a:rPr>
              <a:t>Druga część formacji…</a:t>
            </a:r>
          </a:p>
        </p:txBody>
      </p:sp>
      <p:sp>
        <p:nvSpPr>
          <p:cNvPr id="38916" name="Rectangle 4"/>
          <p:cNvSpPr>
            <a:spLocks noGrp="1" noChangeArrowheads="1"/>
          </p:cNvSpPr>
          <p:nvPr>
            <p:ph idx="1"/>
          </p:nvPr>
        </p:nvSpPr>
        <p:spPr>
          <a:xfrm>
            <a:off x="1703389" y="1694687"/>
            <a:ext cx="10232579" cy="4974337"/>
          </a:xfrm>
        </p:spPr>
        <p:txBody>
          <a:bodyPr/>
          <a:lstStyle/>
          <a:p>
            <a:pPr marL="358775" indent="-358775">
              <a:buClrTx/>
              <a:buFont typeface="Wingdings" panose="05000000000000000000" pitchFamily="2" charset="2"/>
              <a:buChar char="Ø"/>
            </a:pPr>
            <a:r>
              <a:rPr lang="pl-PL" altLang="pl-PL" sz="2900" dirty="0">
                <a:latin typeface="Comic Sans MS" panose="030F0702030302020204" pitchFamily="66" charset="0"/>
              </a:rPr>
              <a:t>…</a:t>
            </a:r>
            <a:r>
              <a:rPr lang="pl-PL" altLang="pl-PL" sz="3200" dirty="0">
                <a:latin typeface="Comic Sans MS" panose="030F0702030302020204" pitchFamily="66" charset="0"/>
              </a:rPr>
              <a:t>służy pogłębianiu wiary i jedności małżeńskiej </a:t>
            </a:r>
            <a:r>
              <a:rPr lang="pl-PL" altLang="pl-PL" sz="3200" dirty="0" smtClean="0">
                <a:latin typeface="Comic Sans MS" panose="030F0702030302020204" pitchFamily="66" charset="0"/>
              </a:rPr>
              <a:t/>
            </a:r>
            <a:br>
              <a:rPr lang="pl-PL" altLang="pl-PL" sz="3200" dirty="0" smtClean="0">
                <a:latin typeface="Comic Sans MS" panose="030F0702030302020204" pitchFamily="66" charset="0"/>
              </a:rPr>
            </a:br>
            <a:r>
              <a:rPr lang="pl-PL" altLang="pl-PL" sz="3200" dirty="0" smtClean="0">
                <a:latin typeface="Comic Sans MS" panose="030F0702030302020204" pitchFamily="66" charset="0"/>
              </a:rPr>
              <a:t>a </a:t>
            </a:r>
            <a:r>
              <a:rPr lang="pl-PL" altLang="pl-PL" sz="3200" dirty="0">
                <a:latin typeface="Comic Sans MS" panose="030F0702030302020204" pitchFamily="66" charset="0"/>
              </a:rPr>
              <a:t>przez to bardziej świadomemu wypełnianiu swojego powołania.</a:t>
            </a:r>
          </a:p>
          <a:p>
            <a:pPr marL="358775" indent="-358775">
              <a:buClrTx/>
              <a:buFont typeface="Wingdings" panose="05000000000000000000" pitchFamily="2" charset="2"/>
              <a:buChar char="Ø"/>
            </a:pPr>
            <a:r>
              <a:rPr lang="pl-PL" altLang="pl-PL" sz="3200" dirty="0" smtClean="0">
                <a:latin typeface="Comic Sans MS" panose="030F0702030302020204" pitchFamily="66" charset="0"/>
              </a:rPr>
              <a:t>Odbywa </a:t>
            </a:r>
            <a:r>
              <a:rPr lang="pl-PL" altLang="pl-PL" sz="3200" dirty="0">
                <a:latin typeface="Comic Sans MS" panose="030F0702030302020204" pitchFamily="66" charset="0"/>
              </a:rPr>
              <a:t>się poprzez omówienie wybranego tematu studyjnego.</a:t>
            </a:r>
          </a:p>
          <a:p>
            <a:pPr marL="358775" indent="-358775">
              <a:buClrTx/>
              <a:buFont typeface="Wingdings" panose="05000000000000000000" pitchFamily="2" charset="2"/>
              <a:buChar char="Ø"/>
            </a:pPr>
            <a:r>
              <a:rPr lang="pl-PL" altLang="pl-PL" sz="3200" dirty="0" smtClean="0">
                <a:latin typeface="Comic Sans MS" panose="030F0702030302020204" pitchFamily="66" charset="0"/>
              </a:rPr>
              <a:t>Nie </a:t>
            </a:r>
            <a:r>
              <a:rPr lang="pl-PL" altLang="pl-PL" sz="3200" dirty="0">
                <a:latin typeface="Comic Sans MS" panose="030F0702030302020204" pitchFamily="66" charset="0"/>
              </a:rPr>
              <a:t>jest czysto teoretyczną i intelektualną dyskusją o problemach, ale wspólnym szukaniem myśli i woli Bożej jako rozwiązania problemów rodziny.</a:t>
            </a:r>
          </a:p>
        </p:txBody>
      </p:sp>
    </p:spTree>
    <p:extLst>
      <p:ext uri="{BB962C8B-B14F-4D97-AF65-F5344CB8AC3E}">
        <p14:creationId xmlns:p14="http://schemas.microsoft.com/office/powerpoint/2010/main" val="230928276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8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8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8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8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2279651" y="5084763"/>
            <a:ext cx="77771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endParaRPr lang="pl-PL" altLang="pl-PL">
              <a:latin typeface="Book Antiqua" panose="02040602050305030304" pitchFamily="18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>
          <a:xfrm>
            <a:off x="3282494" y="13222"/>
            <a:ext cx="8229600" cy="1008062"/>
          </a:xfrm>
        </p:spPr>
        <p:txBody>
          <a:bodyPr/>
          <a:lstStyle/>
          <a:p>
            <a:pPr eaLnBrk="1" hangingPunct="1"/>
            <a:r>
              <a:rPr lang="pl-PL" altLang="pl-PL" sz="4000" b="1" dirty="0">
                <a:latin typeface="Comic Sans MS" panose="030F0702030302020204" pitchFamily="66" charset="0"/>
              </a:rPr>
              <a:t>Wybór tematu</a:t>
            </a:r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685926" y="1268414"/>
            <a:ext cx="10126118" cy="5400675"/>
          </a:xfrm>
        </p:spPr>
        <p:txBody>
          <a:bodyPr>
            <a:normAutofit/>
          </a:bodyPr>
          <a:lstStyle/>
          <a:p>
            <a:pPr marL="358775" indent="-358775" eaLnBrk="1" hangingPunct="1">
              <a:buClrTx/>
              <a:buFont typeface="Wingdings" panose="05000000000000000000" pitchFamily="2" charset="2"/>
              <a:buChar char="Ø"/>
            </a:pPr>
            <a:r>
              <a:rPr lang="pl-PL" altLang="pl-PL" sz="3200" dirty="0">
                <a:latin typeface="Comic Sans MS" panose="030F0702030302020204" pitchFamily="66" charset="0"/>
              </a:rPr>
              <a:t>w I </a:t>
            </a:r>
            <a:r>
              <a:rPr lang="pl-PL" altLang="pl-PL" sz="3200" dirty="0" err="1">
                <a:latin typeface="Comic Sans MS" panose="030F0702030302020204" pitchFamily="66" charset="0"/>
              </a:rPr>
              <a:t>i</a:t>
            </a:r>
            <a:r>
              <a:rPr lang="pl-PL" altLang="pl-PL" sz="3200" dirty="0">
                <a:latin typeface="Comic Sans MS" panose="030F0702030302020204" pitchFamily="66" charset="0"/>
              </a:rPr>
              <a:t> II roku pracy – realizacja podręcznika – omawianie zagadnień duchowości małżeńskiej;</a:t>
            </a:r>
          </a:p>
          <a:p>
            <a:pPr marL="358775" indent="-358775" eaLnBrk="1" hangingPunct="1">
              <a:buClrTx/>
              <a:buFont typeface="Wingdings" panose="05000000000000000000" pitchFamily="2" charset="2"/>
              <a:buChar char="Ø"/>
            </a:pPr>
            <a:r>
              <a:rPr lang="pl-PL" altLang="pl-PL" sz="3200" dirty="0">
                <a:latin typeface="Comic Sans MS" panose="030F0702030302020204" pitchFamily="66" charset="0"/>
              </a:rPr>
              <a:t>formacja permanentna – pomoce proponowane przez ruch, dokumenty Kościoła dotyczące małżeństwa i rodziny, artykuły z prasy </a:t>
            </a:r>
            <a:br>
              <a:rPr lang="pl-PL" altLang="pl-PL" sz="3200" dirty="0">
                <a:latin typeface="Comic Sans MS" panose="030F0702030302020204" pitchFamily="66" charset="0"/>
              </a:rPr>
            </a:br>
            <a:r>
              <a:rPr lang="pl-PL" altLang="pl-PL" sz="3200" dirty="0">
                <a:latin typeface="Comic Sans MS" panose="030F0702030302020204" pitchFamily="66" charset="0"/>
              </a:rPr>
              <a:t>katolickiej, wydawnictwa katolickie</a:t>
            </a:r>
          </a:p>
          <a:p>
            <a:pPr marL="0" indent="0" eaLnBrk="1" hangingPunct="1">
              <a:buClrTx/>
              <a:buNone/>
            </a:pPr>
            <a:r>
              <a:rPr lang="pl-PL" altLang="pl-PL" sz="3200" u="sng" dirty="0">
                <a:latin typeface="Comic Sans MS" panose="030F0702030302020204" pitchFamily="66" charset="0"/>
              </a:rPr>
              <a:t>Uwaga!</a:t>
            </a:r>
          </a:p>
          <a:p>
            <a:pPr marL="0" indent="0" eaLnBrk="1" hangingPunct="1">
              <a:buClrTx/>
              <a:buNone/>
            </a:pPr>
            <a:r>
              <a:rPr lang="pl-PL" altLang="pl-PL" sz="3200" dirty="0" smtClean="0">
                <a:latin typeface="Comic Sans MS" panose="030F0702030302020204" pitchFamily="66" charset="0"/>
              </a:rPr>
              <a:t>W </a:t>
            </a:r>
            <a:r>
              <a:rPr lang="pl-PL" altLang="pl-PL" sz="3200" dirty="0">
                <a:latin typeface="Comic Sans MS" panose="030F0702030302020204" pitchFamily="66" charset="0"/>
              </a:rPr>
              <a:t>I </a:t>
            </a:r>
            <a:r>
              <a:rPr lang="pl-PL" altLang="pl-PL" sz="3200" dirty="0" err="1">
                <a:latin typeface="Comic Sans MS" panose="030F0702030302020204" pitchFamily="66" charset="0"/>
              </a:rPr>
              <a:t>i</a:t>
            </a:r>
            <a:r>
              <a:rPr lang="pl-PL" altLang="pl-PL" sz="3200" dirty="0">
                <a:latin typeface="Comic Sans MS" panose="030F0702030302020204" pitchFamily="66" charset="0"/>
              </a:rPr>
              <a:t> II roku pracy tematy przygotowuje para animatorska z pomocą kapłana, później tematy rozdzielane są między poszczególne małżeństwa.</a:t>
            </a:r>
          </a:p>
        </p:txBody>
      </p:sp>
    </p:spTree>
    <p:extLst>
      <p:ext uri="{BB962C8B-B14F-4D97-AF65-F5344CB8AC3E}">
        <p14:creationId xmlns:p14="http://schemas.microsoft.com/office/powerpoint/2010/main" val="194641350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99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9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9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99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99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99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99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99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99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2279651" y="5084763"/>
            <a:ext cx="77771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endParaRPr lang="pl-PL" altLang="pl-PL">
              <a:latin typeface="Book Antiqua" panose="02040602050305030304" pitchFamily="18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3307545" y="12526"/>
            <a:ext cx="8229600" cy="1152525"/>
          </a:xfrm>
        </p:spPr>
        <p:txBody>
          <a:bodyPr/>
          <a:lstStyle/>
          <a:p>
            <a:pPr eaLnBrk="1" hangingPunct="1"/>
            <a:r>
              <a:rPr lang="pl-PL" altLang="pl-PL" sz="4000" b="1" dirty="0">
                <a:latin typeface="Comic Sans MS" panose="030F0702030302020204" pitchFamily="66" charset="0"/>
              </a:rPr>
              <a:t>Sprawy organizacyjne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idx="1"/>
          </p:nvPr>
        </p:nvSpPr>
        <p:spPr>
          <a:xfrm>
            <a:off x="1703388" y="1576865"/>
            <a:ext cx="10488612" cy="5256213"/>
          </a:xfrm>
        </p:spPr>
        <p:txBody>
          <a:bodyPr/>
          <a:lstStyle/>
          <a:p>
            <a:pPr marL="358775" indent="-358775" eaLnBrk="1" hangingPunct="1">
              <a:buClrTx/>
              <a:buFont typeface="Wingdings" panose="05000000000000000000" pitchFamily="2" charset="2"/>
              <a:buChar char="Ø"/>
            </a:pPr>
            <a:r>
              <a:rPr lang="pl-PL" altLang="pl-PL" sz="3300" dirty="0">
                <a:latin typeface="Comic Sans MS" panose="030F0702030302020204" pitchFamily="66" charset="0"/>
              </a:rPr>
              <a:t>przekazanie informacji, propozycji </a:t>
            </a:r>
            <a:br>
              <a:rPr lang="pl-PL" altLang="pl-PL" sz="3300" dirty="0">
                <a:latin typeface="Comic Sans MS" panose="030F0702030302020204" pitchFamily="66" charset="0"/>
              </a:rPr>
            </a:br>
            <a:r>
              <a:rPr lang="pl-PL" altLang="pl-PL" sz="3300" dirty="0">
                <a:latin typeface="Comic Sans MS" panose="030F0702030302020204" pitchFamily="66" charset="0"/>
              </a:rPr>
              <a:t>i zaleceń od pary rejonowej – </a:t>
            </a:r>
            <a:r>
              <a:rPr lang="pl-PL" altLang="pl-PL" sz="3300" u="sng" dirty="0">
                <a:latin typeface="Comic Sans MS" panose="030F0702030302020204" pitchFamily="66" charset="0"/>
              </a:rPr>
              <a:t>szczególna odpowiedzialność animatorów</a:t>
            </a:r>
            <a:r>
              <a:rPr lang="pl-PL" altLang="pl-PL" sz="3300" dirty="0">
                <a:latin typeface="Comic Sans MS" panose="030F0702030302020204" pitchFamily="66" charset="0"/>
              </a:rPr>
              <a:t>;</a:t>
            </a:r>
          </a:p>
          <a:p>
            <a:pPr marL="358775" indent="-358775" eaLnBrk="1" hangingPunct="1">
              <a:buClrTx/>
              <a:buFont typeface="Wingdings" panose="05000000000000000000" pitchFamily="2" charset="2"/>
              <a:buChar char="Ø"/>
            </a:pPr>
            <a:r>
              <a:rPr lang="pl-PL" altLang="pl-PL" sz="3300" dirty="0">
                <a:latin typeface="Comic Sans MS" panose="030F0702030302020204" pitchFamily="66" charset="0"/>
              </a:rPr>
              <a:t>ustalenia dotyczące terminu następnego kręgu, tematu na następne spotkanie;</a:t>
            </a:r>
          </a:p>
          <a:p>
            <a:pPr marL="358775" indent="-358775" eaLnBrk="1" hangingPunct="1">
              <a:buClrTx/>
              <a:buFont typeface="Wingdings" panose="05000000000000000000" pitchFamily="2" charset="2"/>
              <a:buChar char="Ø"/>
            </a:pPr>
            <a:r>
              <a:rPr lang="pl-PL" altLang="pl-PL" sz="3300" dirty="0">
                <a:latin typeface="Comic Sans MS" panose="030F0702030302020204" pitchFamily="66" charset="0"/>
              </a:rPr>
              <a:t>ustalenia związane z zaangażowaniem </a:t>
            </a:r>
            <a:br>
              <a:rPr lang="pl-PL" altLang="pl-PL" sz="3300" dirty="0">
                <a:latin typeface="Comic Sans MS" panose="030F0702030302020204" pitchFamily="66" charset="0"/>
              </a:rPr>
            </a:br>
            <a:r>
              <a:rPr lang="pl-PL" altLang="pl-PL" sz="3300" dirty="0">
                <a:latin typeface="Comic Sans MS" panose="030F0702030302020204" pitchFamily="66" charset="0"/>
              </a:rPr>
              <a:t>w życie parafii;</a:t>
            </a:r>
          </a:p>
          <a:p>
            <a:pPr marL="358775" indent="-358775" eaLnBrk="1" hangingPunct="1">
              <a:buClrTx/>
              <a:buFont typeface="Wingdings" panose="05000000000000000000" pitchFamily="2" charset="2"/>
              <a:buChar char="Ø"/>
            </a:pPr>
            <a:r>
              <a:rPr lang="pl-PL" altLang="pl-PL" sz="3300" dirty="0">
                <a:latin typeface="Comic Sans MS" panose="030F0702030302020204" pitchFamily="66" charset="0"/>
              </a:rPr>
              <a:t>ustalenia związane z podtrzymywaniem kontaktów towarzyskich i wzajemną pomocą.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endParaRPr lang="pl-PL" altLang="pl-PL" sz="3300" dirty="0">
              <a:latin typeface="Comic Sans MS" panose="030F0702030302020204" pitchFamily="66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pl-PL" altLang="pl-PL" sz="29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7195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9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9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9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19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9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9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19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9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9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2279651" y="5084763"/>
            <a:ext cx="77771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endParaRPr lang="pl-PL" altLang="pl-PL">
              <a:latin typeface="Book Antiqua" panose="02040602050305030304" pitchFamily="18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title"/>
          </p:nvPr>
        </p:nvSpPr>
        <p:spPr>
          <a:xfrm>
            <a:off x="3319093" y="-15786"/>
            <a:ext cx="8555581" cy="1030394"/>
          </a:xfrm>
        </p:spPr>
        <p:txBody>
          <a:bodyPr>
            <a:normAutofit/>
          </a:bodyPr>
          <a:lstStyle/>
          <a:p>
            <a:pPr eaLnBrk="1" hangingPunct="1"/>
            <a:r>
              <a:rPr lang="pl-PL" altLang="pl-PL" sz="3600" b="1" dirty="0" smtClean="0">
                <a:latin typeface="Comic Sans MS" panose="030F0702030302020204" pitchFamily="66" charset="0"/>
              </a:rPr>
              <a:t>Błogosławieństwo księdza moderatora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684338" y="1365251"/>
            <a:ext cx="8964612" cy="5256213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§"/>
            </a:pPr>
            <a:endParaRPr lang="pl-PL" altLang="pl-PL" sz="3300" dirty="0">
              <a:latin typeface="Comic Sans MS" panose="030F0702030302020204" pitchFamily="66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pl-PL" altLang="pl-PL" sz="2900" dirty="0">
              <a:latin typeface="Comic Sans MS" panose="030F0702030302020204" pitchFamily="66" charset="0"/>
            </a:endParaRPr>
          </a:p>
        </p:txBody>
      </p:sp>
      <p:pic>
        <p:nvPicPr>
          <p:cNvPr id="6" name="Picture 5" descr="zmartwychwstani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388" y="1014608"/>
            <a:ext cx="4818236" cy="4818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330034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2279651" y="5084763"/>
            <a:ext cx="77771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endParaRPr lang="pl-PL" altLang="pl-PL">
              <a:latin typeface="Book Antiqua" panose="02040602050305030304" pitchFamily="18" charset="0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title"/>
          </p:nvPr>
        </p:nvSpPr>
        <p:spPr>
          <a:xfrm>
            <a:off x="3334011" y="0"/>
            <a:ext cx="8229600" cy="792162"/>
          </a:xfrm>
        </p:spPr>
        <p:txBody>
          <a:bodyPr/>
          <a:lstStyle/>
          <a:p>
            <a:pPr eaLnBrk="1" hangingPunct="1"/>
            <a:r>
              <a:rPr lang="pl-PL" altLang="pl-PL" sz="4000" b="1" dirty="0">
                <a:latin typeface="Comic Sans MS" panose="030F0702030302020204" pitchFamily="66" charset="0"/>
              </a:rPr>
              <a:t>Końcowe spotkanie kręgu</a:t>
            </a:r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034988" y="1030941"/>
            <a:ext cx="10157012" cy="5657285"/>
          </a:xfrm>
        </p:spPr>
        <p:txBody>
          <a:bodyPr>
            <a:normAutofit fontScale="77500" lnSpcReduction="20000"/>
          </a:bodyPr>
          <a:lstStyle/>
          <a:p>
            <a:pPr marL="358775" indent="-358775">
              <a:lnSpc>
                <a:spcPct val="120000"/>
              </a:lnSpc>
              <a:buClrTx/>
              <a:buFont typeface="Wingdings" panose="05000000000000000000" pitchFamily="2" charset="2"/>
              <a:buChar char="Ø"/>
            </a:pPr>
            <a:r>
              <a:rPr lang="pl-PL" altLang="pl-PL" sz="3600" dirty="0" smtClean="0">
                <a:latin typeface="Comic Sans MS" panose="030F0702030302020204" pitchFamily="66" charset="0"/>
              </a:rPr>
              <a:t>część „dzielenie się życiem” i modlitewna przebiegają jak zwykle,</a:t>
            </a:r>
          </a:p>
          <a:p>
            <a:pPr marL="358775" indent="-358775">
              <a:lnSpc>
                <a:spcPct val="120000"/>
              </a:lnSpc>
              <a:buClrTx/>
              <a:buFont typeface="Wingdings" panose="05000000000000000000" pitchFamily="2" charset="2"/>
              <a:buChar char="Ø"/>
            </a:pPr>
            <a:r>
              <a:rPr lang="pl-PL" altLang="pl-PL" sz="3600" dirty="0" smtClean="0">
                <a:latin typeface="Comic Sans MS" panose="030F0702030302020204" pitchFamily="66" charset="0"/>
              </a:rPr>
              <a:t>w części formacyjnej warto podsumować pracę roczną i podzielić się:</a:t>
            </a:r>
          </a:p>
          <a:p>
            <a:pPr marL="2868613" lvl="1" indent="-442913">
              <a:lnSpc>
                <a:spcPct val="120000"/>
              </a:lnSpc>
              <a:buClrTx/>
              <a:buFont typeface="Wingdings" panose="05000000000000000000" pitchFamily="2" charset="2"/>
              <a:buChar char="ü"/>
            </a:pPr>
            <a:r>
              <a:rPr lang="pl-PL" altLang="pl-PL" sz="3200" dirty="0" smtClean="0">
                <a:latin typeface="Comic Sans MS" panose="030F0702030302020204" pitchFamily="66" charset="0"/>
              </a:rPr>
              <a:t>jakie było nasze zaangażowanie w modlitwę,</a:t>
            </a:r>
          </a:p>
          <a:p>
            <a:pPr marL="2868613" lvl="1" indent="-442913">
              <a:lnSpc>
                <a:spcPct val="120000"/>
              </a:lnSpc>
              <a:buClrTx/>
              <a:buFont typeface="Wingdings" panose="05000000000000000000" pitchFamily="2" charset="2"/>
              <a:buChar char="ü"/>
            </a:pPr>
            <a:r>
              <a:rPr lang="pl-PL" altLang="pl-PL" sz="3200" dirty="0" smtClean="0">
                <a:latin typeface="Comic Sans MS" panose="030F0702030302020204" pitchFamily="66" charset="0"/>
              </a:rPr>
              <a:t>jakie zrobiliśmy postępy w realizacji zobowiązań (udział w rekolekcjach),</a:t>
            </a:r>
          </a:p>
          <a:p>
            <a:pPr marL="2868613" lvl="1" indent="-442913">
              <a:lnSpc>
                <a:spcPct val="120000"/>
              </a:lnSpc>
              <a:buClrTx/>
              <a:buFont typeface="Wingdings" panose="05000000000000000000" pitchFamily="2" charset="2"/>
              <a:buChar char="ü"/>
            </a:pPr>
            <a:r>
              <a:rPr lang="pl-PL" altLang="pl-PL" sz="3200" dirty="0" smtClean="0">
                <a:latin typeface="Comic Sans MS" panose="030F0702030302020204" pitchFamily="66" charset="0"/>
              </a:rPr>
              <a:t>czy pomagamy sobie modlitwą,</a:t>
            </a:r>
          </a:p>
          <a:p>
            <a:pPr marL="2868613" lvl="1" indent="-442913">
              <a:lnSpc>
                <a:spcPct val="120000"/>
              </a:lnSpc>
              <a:buClrTx/>
              <a:buFont typeface="Wingdings" panose="05000000000000000000" pitchFamily="2" charset="2"/>
              <a:buChar char="ü"/>
            </a:pPr>
            <a:r>
              <a:rPr lang="pl-PL" altLang="pl-PL" sz="3200" dirty="0" smtClean="0">
                <a:latin typeface="Comic Sans MS" panose="030F0702030302020204" pitchFamily="66" charset="0"/>
              </a:rPr>
              <a:t>czy tematy były rzetelnie przygotowane,</a:t>
            </a:r>
          </a:p>
          <a:p>
            <a:pPr marL="2868613" lvl="1" indent="-442913">
              <a:lnSpc>
                <a:spcPct val="120000"/>
              </a:lnSpc>
              <a:buClrTx/>
              <a:buFont typeface="Wingdings" panose="05000000000000000000" pitchFamily="2" charset="2"/>
              <a:buChar char="ü"/>
            </a:pPr>
            <a:r>
              <a:rPr lang="pl-PL" altLang="pl-PL" sz="3200" dirty="0" smtClean="0">
                <a:latin typeface="Comic Sans MS" panose="030F0702030302020204" pitchFamily="66" charset="0"/>
              </a:rPr>
              <a:t>czy włączaliśmy się w życie Ruchu i Kościoła?</a:t>
            </a:r>
          </a:p>
          <a:p>
            <a:pPr marL="358775" indent="-358775">
              <a:lnSpc>
                <a:spcPct val="120000"/>
              </a:lnSpc>
              <a:buClrTx/>
              <a:buFont typeface="Wingdings" panose="05000000000000000000" pitchFamily="2" charset="2"/>
              <a:buChar char="Ø"/>
            </a:pPr>
            <a:r>
              <a:rPr lang="pl-PL" altLang="pl-PL" sz="3600" dirty="0">
                <a:latin typeface="Comic Sans MS" panose="030F0702030302020204" pitchFamily="66" charset="0"/>
              </a:rPr>
              <a:t>wybór nowej pary animatorskiej</a:t>
            </a:r>
            <a:r>
              <a:rPr lang="pl-PL" altLang="pl-PL" sz="3600" dirty="0" smtClean="0">
                <a:latin typeface="Comic Sans MS" panose="030F0702030302020204" pitchFamily="66" charset="0"/>
              </a:rPr>
              <a:t>.</a:t>
            </a:r>
            <a:endParaRPr lang="pl-PL" altLang="pl-PL" sz="3600" dirty="0">
              <a:latin typeface="Comic Sans MS" panose="030F0702030302020204" pitchFamily="66" charset="0"/>
            </a:endParaRPr>
          </a:p>
        </p:txBody>
      </p:sp>
      <p:pic>
        <p:nvPicPr>
          <p:cNvPr id="23557" name="Picture 6" descr="i94567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458" y="3083400"/>
            <a:ext cx="3219340" cy="2640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769545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09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9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9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09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9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09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09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09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09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09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09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09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09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09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09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09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09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09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/>
    </p:bldLst>
  </p:timing>
</p:sld>
</file>

<file path=ppt/theme/theme1.xml><?xml version="1.0" encoding="utf-8"?>
<a:theme xmlns:a="http://schemas.openxmlformats.org/drawingml/2006/main" name="Szablon projektu Chmury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13665958_TF03460508.potx" id="{BD7154B1-711B-4128-A533-1240CC487E52}" vid="{DEF585DF-340C-44CD-B522-E8765C890A51}"/>
    </a:ext>
  </a:extLst>
</a:theme>
</file>

<file path=ppt/theme/theme2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6253D857-4181-4777-8893-6E45A690F9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024FD56-CE1B-42FC-9E83-BFBF160724C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EDD01B8-816B-49B7-8C81-03AB51D87C54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infopath/2007/PartnerControls"/>
    <ds:schemaRef ds:uri="http://schemas.microsoft.com/office/2006/metadata/properties"/>
    <ds:schemaRef ds:uri="40262f94-9f35-4ac3-9a90-690165a166b7"/>
    <ds:schemaRef ds:uri="a4f35948-e619-41b3-aa29-22878b09cfd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Slajdy (projekt Chmury)</Template>
  <TotalTime>47</TotalTime>
  <Words>622</Words>
  <Application>Microsoft Office PowerPoint</Application>
  <PresentationFormat>Panoramiczny</PresentationFormat>
  <Paragraphs>98</Paragraphs>
  <Slides>20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8" baseType="lpstr">
      <vt:lpstr>Arial</vt:lpstr>
      <vt:lpstr>Book Antiqua</vt:lpstr>
      <vt:lpstr>Calibri</vt:lpstr>
      <vt:lpstr>Cambria</vt:lpstr>
      <vt:lpstr>Comic Sans MS</vt:lpstr>
      <vt:lpstr>Monotype Corsiva</vt:lpstr>
      <vt:lpstr>Wingdings</vt:lpstr>
      <vt:lpstr>Szablon projektu Chmury</vt:lpstr>
      <vt:lpstr>Spotkanie miesięczne</vt:lpstr>
      <vt:lpstr>Zasady działania kręgów</vt:lpstr>
      <vt:lpstr>Spotkanie miesięczne</vt:lpstr>
      <vt:lpstr>Dzielenie się życiem</vt:lpstr>
      <vt:lpstr>Modlitwa wspólnotowa</vt:lpstr>
      <vt:lpstr>Modlitwa spontaniczna</vt:lpstr>
      <vt:lpstr>Formacja to…</vt:lpstr>
      <vt:lpstr>Dzielenie się zobowiązaniami:</vt:lpstr>
      <vt:lpstr>Dzielenie się zobowiązaniami</vt:lpstr>
      <vt:lpstr>Modlitwa osobista - Namiot Spotkania</vt:lpstr>
      <vt:lpstr>Spotkanie ze Słowem Bożym</vt:lpstr>
      <vt:lpstr>Modlitwa małżeńska</vt:lpstr>
      <vt:lpstr>Dialog małżeński</vt:lpstr>
      <vt:lpstr>Reguła życia </vt:lpstr>
      <vt:lpstr>Rekolekcje</vt:lpstr>
      <vt:lpstr>Druga część formacji…</vt:lpstr>
      <vt:lpstr>Wybór tematu</vt:lpstr>
      <vt:lpstr>Sprawy organizacyjne</vt:lpstr>
      <vt:lpstr>Błogosławieństwo księdza moderatora</vt:lpstr>
      <vt:lpstr>Końcowe spotkanie kręgu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Układ Tytuł</dc:title>
  <dc:creator>Alicja i Krzysztof Romaszuk</dc:creator>
  <cp:lastModifiedBy>Romaszuk Krzysztof</cp:lastModifiedBy>
  <cp:revision>12</cp:revision>
  <dcterms:created xsi:type="dcterms:W3CDTF">2017-12-12T10:45:05Z</dcterms:created>
  <dcterms:modified xsi:type="dcterms:W3CDTF">2017-12-17T14:18:28Z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74062900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