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5"/>
  </p:notesMasterIdLst>
  <p:handoutMasterIdLst>
    <p:handoutMasterId r:id="rId26"/>
  </p:handoutMasterIdLst>
  <p:sldIdLst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6" y="4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8D9B043-B700-470D-BC8D-36E076C19CA5}" type="datetime1">
              <a:rPr lang="pl-PL" smtClean="0"/>
              <a:t>2017-12-17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580088B-7AF3-4ED0-8110-057CF697CAA9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 smtClean="0"/>
              <a:t>Kliknij, aby edytować styl wzorca podtytułu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89F5D8-03FD-437F-895F-009BC4025732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pl-PL" noProof="0" smtClean="0"/>
              <a:t>Edytuj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7B3872-1D34-46C5-9379-C8C05A9B0075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pl-PL" noProof="0" smtClean="0"/>
              <a:t>Edytuj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926DFB-B933-43DF-ABA2-A6524ECB16BE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 smtClean="0"/>
              <a:t>Kliknij ikonę, aby dodać obraz</a:t>
            </a:r>
            <a:endParaRPr lang="pl-PL" noProof="0" dirty="0"/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B53F3E-BBC4-4A25-AC98-A63456851D64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smtClean="0"/>
              <a:t>Edytuj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7BC653-730A-4911-8892-AED1E439FBA6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F40913-B13E-4198-B839-C67DE0E96CC7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06BDB0-2F6E-4089-BE3E-65EF3B15D4E2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16715A-0E14-4C2F-BDAA-619ED9863345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6F1B1B-5CC8-4BBD-930D-B32DDDF1BB71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BD455D-1C23-4685-A2C8-9990B1F64398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01B038-3692-4DE8-9EAB-55E98FA60D37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 smtClean="0"/>
              <a:t>Kliknij ikonę, aby dodać obraz</a:t>
            </a:r>
            <a:endParaRPr lang="pl-PL" noProof="0" dirty="0"/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CB5E6-AD54-499C-BC03-576117E6DCC0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 dirty="0" smtClean="0"/>
              <a:t>Kliknij, aby edytować styl wzorca tytułu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F3DFA75-421E-4130-950E-1510EA471820}" type="datetime1">
              <a:rPr lang="pl-PL" noProof="0" smtClean="0"/>
              <a:t>2017-12-17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p:transition spd="slow">
    <p:randomBar dir="vert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650" y="292417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5400" b="1">
                <a:latin typeface="Comic Sans MS" panose="030F0702030302020204" pitchFamily="66" charset="0"/>
              </a:rPr>
              <a:t>Spotkanie miesięczne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7350" y="4508500"/>
            <a:ext cx="6400800" cy="1752600"/>
          </a:xfrm>
        </p:spPr>
        <p:txBody>
          <a:bodyPr/>
          <a:lstStyle/>
          <a:p>
            <a:pPr eaLnBrk="1" hangingPunct="1"/>
            <a:r>
              <a:rPr lang="pl-PL" altLang="pl-PL" sz="4000" b="1">
                <a:latin typeface="Comic Sans MS" panose="030F0702030302020204" pitchFamily="66" charset="0"/>
              </a:rPr>
              <a:t>kręgu Domowego Kościoła</a:t>
            </a:r>
          </a:p>
        </p:txBody>
      </p:sp>
      <p:sp>
        <p:nvSpPr>
          <p:cNvPr id="2" name="AutoShape 2" descr="Znalezione obrazy dla zapytania znak domowego kościoł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AutoShape 4" descr="Znalezione obrazy dla zapytania znak domowego kościoła"/>
          <p:cNvSpPr>
            <a:spLocks noChangeAspect="1" noChangeArrowheads="1"/>
          </p:cNvSpPr>
          <p:nvPr/>
        </p:nvSpPr>
        <p:spPr bwMode="auto">
          <a:xfrm>
            <a:off x="307975" y="7937"/>
            <a:ext cx="3723318" cy="37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AutoShape 6" descr="Znalezione obrazy dla zapytania znak domowego kościoła"/>
          <p:cNvSpPr>
            <a:spLocks noChangeAspect="1" noChangeArrowheads="1"/>
          </p:cNvSpPr>
          <p:nvPr/>
        </p:nvSpPr>
        <p:spPr bwMode="auto">
          <a:xfrm>
            <a:off x="460375" y="160337"/>
            <a:ext cx="3723318" cy="37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280" y="457201"/>
            <a:ext cx="18573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82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328757" y="0"/>
            <a:ext cx="8863243" cy="1008063"/>
          </a:xfrm>
        </p:spPr>
        <p:txBody>
          <a:bodyPr>
            <a:noAutofit/>
          </a:bodyPr>
          <a:lstStyle/>
          <a:p>
            <a:pPr eaLnBrk="1" hangingPunct="1"/>
            <a:r>
              <a:rPr lang="pl-PL" altLang="pl-PL" sz="3600" b="1" dirty="0">
                <a:latin typeface="Comic Sans MS" panose="030F0702030302020204" pitchFamily="66" charset="0"/>
              </a:rPr>
              <a:t>Modlitwa </a:t>
            </a:r>
            <a:r>
              <a:rPr lang="pl-PL" altLang="pl-PL" sz="3600" b="1" dirty="0" smtClean="0">
                <a:latin typeface="Comic Sans MS" panose="030F0702030302020204" pitchFamily="66" charset="0"/>
              </a:rPr>
              <a:t>osobista - Namiot </a:t>
            </a:r>
            <a:r>
              <a:rPr lang="pl-PL" altLang="pl-PL" sz="3600" b="1" dirty="0">
                <a:latin typeface="Comic Sans MS" panose="030F0702030302020204" pitchFamily="66" charset="0"/>
              </a:rPr>
              <a:t>Spotkania</a:t>
            </a:r>
          </a:p>
        </p:txBody>
      </p:sp>
      <p:pic>
        <p:nvPicPr>
          <p:cNvPr id="17414" name="Picture 6" descr="modli+s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61" y="2114615"/>
            <a:ext cx="263207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605212" y="2114615"/>
            <a:ext cx="713568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36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„Ty zaś, gdy chcesz się </a:t>
            </a:r>
            <a:r>
              <a:rPr lang="pl-PL" sz="3600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modlić</a:t>
            </a:r>
            <a:r>
              <a:rPr lang="pl-PL" sz="36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wejdź do swej izdebki, zamknij drzwi </a:t>
            </a:r>
            <a:r>
              <a:rPr lang="pl-PL" sz="3600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 </a:t>
            </a:r>
            <a:r>
              <a:rPr lang="pl-PL" sz="36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módl się do Ojca twego, który jest w </a:t>
            </a:r>
            <a:r>
              <a:rPr lang="pl-PL" sz="3600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kryciu</a:t>
            </a:r>
            <a:r>
              <a:rPr lang="pl-PL" sz="36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. </a:t>
            </a:r>
            <a:br>
              <a:rPr lang="pl-PL" sz="36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pl-PL" sz="36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 Ojciec twój, który widzi </a:t>
            </a:r>
            <a:br>
              <a:rPr lang="pl-PL" sz="36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pl-PL" sz="36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 ukryciu, odda tobie.”</a:t>
            </a:r>
          </a:p>
        </p:txBody>
      </p:sp>
    </p:spTree>
    <p:extLst>
      <p:ext uri="{BB962C8B-B14F-4D97-AF65-F5344CB8AC3E}">
        <p14:creationId xmlns:p14="http://schemas.microsoft.com/office/powerpoint/2010/main" val="39564055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60054" y="0"/>
            <a:ext cx="8229600" cy="1008063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Comic Sans MS" panose="030F0702030302020204" pitchFamily="66" charset="0"/>
              </a:rPr>
              <a:t>Spotkanie ze Słowem Bożym</a:t>
            </a:r>
          </a:p>
        </p:txBody>
      </p:sp>
      <p:pic>
        <p:nvPicPr>
          <p:cNvPr id="18438" name="Picture 6" descr="1qqq p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55" y="2244980"/>
            <a:ext cx="3725863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645152" y="1806575"/>
            <a:ext cx="7448236" cy="452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pl-PL" sz="28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„Chciałbym, by każdy z was doszedł do tego, by codziennie </a:t>
            </a:r>
            <a:r>
              <a:rPr lang="pl-PL" sz="2800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znaleźć przynajmniej </a:t>
            </a:r>
            <a:r>
              <a:rPr lang="pl-PL" sz="28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5 minut na czytanie Pisma św. Mówiąc szczerze – czy naprawdę nawet w życiu przeciążonym pracą, byłoby to rzeczą niemożliwą? Myślę że nie.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pl-PL" sz="28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 rezultacie zapewniam was – Ewangelia stanie się wkrótce waszym najlepszym przyjacielem.” 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pl-PL" b="1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Ks. H. </a:t>
            </a:r>
            <a:r>
              <a:rPr lang="pl-PL" b="1" dirty="0" err="1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Caffarel</a:t>
            </a:r>
            <a:r>
              <a:rPr lang="pl-PL" b="1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</a:t>
            </a:r>
          </a:p>
          <a:p>
            <a:pPr algn="r">
              <a:defRPr/>
            </a:pPr>
            <a:r>
              <a:rPr lang="pl-PL" b="1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Domowy Kościół. </a:t>
            </a:r>
          </a:p>
          <a:p>
            <a:pPr algn="r">
              <a:defRPr/>
            </a:pPr>
            <a:r>
              <a:rPr lang="pl-PL" b="1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Listy do wspólnot rodzinnych</a:t>
            </a:r>
          </a:p>
        </p:txBody>
      </p:sp>
    </p:spTree>
    <p:extLst>
      <p:ext uri="{BB962C8B-B14F-4D97-AF65-F5344CB8AC3E}">
        <p14:creationId xmlns:p14="http://schemas.microsoft.com/office/powerpoint/2010/main" val="19755436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7045" y="0"/>
            <a:ext cx="8229600" cy="1008063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Comic Sans MS" panose="030F0702030302020204" pitchFamily="66" charset="0"/>
              </a:rPr>
              <a:t>Modlitwa małżeńska</a:t>
            </a:r>
          </a:p>
        </p:txBody>
      </p:sp>
      <p:pic>
        <p:nvPicPr>
          <p:cNvPr id="19463" name="Picture 7" descr="a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1628776"/>
            <a:ext cx="286702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591174" y="1989139"/>
            <a:ext cx="6393561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l-PL" sz="32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„Właściwym źródłem </a:t>
            </a:r>
          </a:p>
          <a:p>
            <a:pPr algn="l">
              <a:defRPr/>
            </a:pPr>
            <a:r>
              <a:rPr lang="pl-PL" sz="32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 pierwotnym środkiem uświęcenia małżeństwa </a:t>
            </a:r>
          </a:p>
          <a:p>
            <a:pPr algn="l">
              <a:defRPr/>
            </a:pPr>
            <a:r>
              <a:rPr lang="pl-PL" sz="32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 rodziny chrześcijańskiej jest sakrament małżeństwa, który podejmuje i rozwija łaskę uświęcającą chrztu.”</a:t>
            </a:r>
          </a:p>
          <a:p>
            <a:pPr algn="l">
              <a:defRPr/>
            </a:pPr>
            <a:endParaRPr lang="pl-PL" sz="3200" b="1" dirty="0">
              <a:solidFill>
                <a:srgbClr val="00000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r">
              <a:defRPr/>
            </a:pPr>
            <a:r>
              <a:rPr lang="en-US" sz="2000" i="1" dirty="0">
                <a:latin typeface="Comic Sans MS" panose="030F0702030302020204" pitchFamily="66" charset="0"/>
              </a:rPr>
              <a:t>Jan </a:t>
            </a:r>
            <a:r>
              <a:rPr lang="en-US" sz="2000" i="1" dirty="0" err="1">
                <a:latin typeface="Comic Sans MS" panose="030F0702030302020204" pitchFamily="66" charset="0"/>
              </a:rPr>
              <a:t>Paweł</a:t>
            </a:r>
            <a:r>
              <a:rPr lang="en-US" sz="2000" i="1" dirty="0">
                <a:latin typeface="Comic Sans MS" panose="030F0702030302020204" pitchFamily="66" charset="0"/>
              </a:rPr>
              <a:t> II, </a:t>
            </a:r>
            <a:r>
              <a:rPr lang="en-US" sz="2000" i="1" dirty="0" err="1">
                <a:latin typeface="Comic Sans MS" panose="030F0702030302020204" pitchFamily="66" charset="0"/>
              </a:rPr>
              <a:t>Familiaris</a:t>
            </a:r>
            <a:r>
              <a:rPr lang="en-US" sz="2000" i="1" dirty="0">
                <a:latin typeface="Comic Sans MS" panose="030F0702030302020204" pitchFamily="66" charset="0"/>
              </a:rPr>
              <a:t> </a:t>
            </a:r>
            <a:r>
              <a:rPr lang="en-US" sz="2000" i="1" dirty="0" err="1">
                <a:latin typeface="Comic Sans MS" panose="030F0702030302020204" pitchFamily="66" charset="0"/>
              </a:rPr>
              <a:t>consortio</a:t>
            </a:r>
            <a:endParaRPr lang="pl-PL" sz="20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810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3475" y="0"/>
            <a:ext cx="8229600" cy="1008063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Comic Sans MS" panose="030F0702030302020204" pitchFamily="66" charset="0"/>
              </a:rPr>
              <a:t>Dialog małżeński</a:t>
            </a:r>
          </a:p>
        </p:txBody>
      </p:sp>
      <p:pic>
        <p:nvPicPr>
          <p:cNvPr id="20486" name="Picture 6" descr="Dialog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584" y="1457420"/>
            <a:ext cx="4052641" cy="303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166924" y="2974369"/>
            <a:ext cx="5777292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32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„Bo któż z was, chcąc zbudować wieżę, nie usiądzie wpierw i nie oblicza wydatków, czy </a:t>
            </a:r>
            <a:r>
              <a:rPr lang="pl-PL" sz="3200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 </a:t>
            </a:r>
            <a:r>
              <a:rPr lang="pl-PL" sz="32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na wykończenie</a:t>
            </a:r>
            <a:r>
              <a:rPr lang="pl-PL" sz="3200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?”</a:t>
            </a:r>
          </a:p>
          <a:p>
            <a:pPr algn="r">
              <a:defRPr/>
            </a:pPr>
            <a:r>
              <a:rPr lang="pl-PL" sz="2000" i="1" dirty="0" err="1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Łk</a:t>
            </a:r>
            <a:r>
              <a:rPr lang="pl-PL" sz="2000" i="1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14,28</a:t>
            </a:r>
            <a:endParaRPr lang="pl-PL" sz="2000" i="1" dirty="0">
              <a:solidFill>
                <a:srgbClr val="00000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663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15026" y="0"/>
            <a:ext cx="8229600" cy="1008062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Comic Sans MS" panose="030F0702030302020204" pitchFamily="66" charset="0"/>
              </a:rPr>
              <a:t>Reguła życia</a:t>
            </a:r>
            <a:r>
              <a:rPr lang="pl-PL" altLang="pl-PL" b="1" dirty="0" smtClean="0">
                <a:latin typeface="Monotype Corsiva" panose="03010101010201010101" pitchFamily="66" charset="0"/>
              </a:rPr>
              <a:t>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03389" y="4581524"/>
            <a:ext cx="1036669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pl-PL" sz="28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	Zadaniem każdego ochrzczonego jest dążenie do wysokiej miary zwyczajnego życia chrześcijańskiego, zgodnie z wezwaniem Pana Jezusa „Bądźcie doskonali, jak doskonały jest wasz Ojciec niebieski</a:t>
            </a:r>
            <a:r>
              <a:rPr lang="pl-PL" sz="2800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” </a:t>
            </a:r>
            <a:r>
              <a:rPr lang="pl-PL" sz="2000" i="1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(</a:t>
            </a:r>
            <a:r>
              <a:rPr lang="pl-PL" sz="2000" i="1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por. Mt 5,48). </a:t>
            </a:r>
            <a:endParaRPr lang="pl-PL" sz="2800" i="1" dirty="0">
              <a:solidFill>
                <a:srgbClr val="00000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1510" name="Picture 6" descr="or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1412876"/>
            <a:ext cx="3529012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6715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3329592" y="12526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Comic Sans MS" panose="030F0702030302020204" pitchFamily="66" charset="0"/>
              </a:rPr>
              <a:t>Rekolekcje</a:t>
            </a:r>
          </a:p>
        </p:txBody>
      </p:sp>
      <p:pic>
        <p:nvPicPr>
          <p:cNvPr id="12293" name="Picture 5" descr="maj 0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07" y="1988947"/>
            <a:ext cx="4176713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943601" y="1341438"/>
            <a:ext cx="6016752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32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Bardzo ważnym elementem formacji jest uczestnictwo w różnego rodzaju rekolekcjach organizowanych przez DK. </a:t>
            </a:r>
            <a:endParaRPr lang="pl-PL" sz="3200" dirty="0" smtClean="0">
              <a:solidFill>
                <a:srgbClr val="00000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l-PL" sz="3200" dirty="0" smtClean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Rekolekcje </a:t>
            </a:r>
            <a:r>
              <a:rPr lang="pl-PL" sz="3200" dirty="0">
                <a:solidFill>
                  <a:srgbClr val="0000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te przeznaczone są dla małżonków wraz z dziećmi, jeśli nie ma przeszkód organizacyjnych.</a:t>
            </a:r>
          </a:p>
        </p:txBody>
      </p:sp>
    </p:spTree>
    <p:extLst>
      <p:ext uri="{BB962C8B-B14F-4D97-AF65-F5344CB8AC3E}">
        <p14:creationId xmlns:p14="http://schemas.microsoft.com/office/powerpoint/2010/main" val="13785553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79651" y="5084763"/>
            <a:ext cx="7777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pl-PL" altLang="pl-PL">
              <a:latin typeface="Book Antiqua" panose="0204060205030503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3251339" y="0"/>
            <a:ext cx="8229600" cy="1008062"/>
          </a:xfrm>
        </p:spPr>
        <p:txBody>
          <a:bodyPr/>
          <a:lstStyle/>
          <a:p>
            <a:pPr eaLnBrk="1" hangingPunct="1"/>
            <a:r>
              <a:rPr lang="pl-PL" altLang="pl-PL" sz="4000" b="1" dirty="0">
                <a:latin typeface="Comic Sans MS" panose="030F0702030302020204" pitchFamily="66" charset="0"/>
              </a:rPr>
              <a:t>Druga część formacji…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idx="1"/>
          </p:nvPr>
        </p:nvSpPr>
        <p:spPr>
          <a:xfrm>
            <a:off x="1703389" y="1694687"/>
            <a:ext cx="10232579" cy="4974337"/>
          </a:xfrm>
        </p:spPr>
        <p:txBody>
          <a:bodyPr/>
          <a:lstStyle/>
          <a:p>
            <a:pPr marL="358775" indent="-358775">
              <a:buClrTx/>
              <a:buFont typeface="Wingdings" panose="05000000000000000000" pitchFamily="2" charset="2"/>
              <a:buChar char="Ø"/>
            </a:pPr>
            <a:r>
              <a:rPr lang="pl-PL" altLang="pl-PL" sz="2900" dirty="0">
                <a:latin typeface="Comic Sans MS" panose="030F0702030302020204" pitchFamily="66" charset="0"/>
              </a:rPr>
              <a:t>…</a:t>
            </a:r>
            <a:r>
              <a:rPr lang="pl-PL" altLang="pl-PL" sz="3200" dirty="0">
                <a:latin typeface="Comic Sans MS" panose="030F0702030302020204" pitchFamily="66" charset="0"/>
              </a:rPr>
              <a:t>służy pogłębianiu wiary i jedności małżeńskiej </a:t>
            </a:r>
            <a:r>
              <a:rPr lang="pl-PL" altLang="pl-PL" sz="3200" dirty="0" smtClean="0">
                <a:latin typeface="Comic Sans MS" panose="030F0702030302020204" pitchFamily="66" charset="0"/>
              </a:rPr>
              <a:t/>
            </a:r>
            <a:br>
              <a:rPr lang="pl-PL" altLang="pl-PL" sz="3200" dirty="0" smtClean="0">
                <a:latin typeface="Comic Sans MS" panose="030F0702030302020204" pitchFamily="66" charset="0"/>
              </a:rPr>
            </a:br>
            <a:r>
              <a:rPr lang="pl-PL" altLang="pl-PL" sz="3200" dirty="0" smtClean="0">
                <a:latin typeface="Comic Sans MS" panose="030F0702030302020204" pitchFamily="66" charset="0"/>
              </a:rPr>
              <a:t>a </a:t>
            </a:r>
            <a:r>
              <a:rPr lang="pl-PL" altLang="pl-PL" sz="3200" dirty="0">
                <a:latin typeface="Comic Sans MS" panose="030F0702030302020204" pitchFamily="66" charset="0"/>
              </a:rPr>
              <a:t>przez to bardziej świadomemu wypełnianiu swojego powołania.</a:t>
            </a:r>
          </a:p>
          <a:p>
            <a:pPr marL="358775" indent="-358775">
              <a:buClrTx/>
              <a:buFont typeface="Wingdings" panose="05000000000000000000" pitchFamily="2" charset="2"/>
              <a:buChar char="Ø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Odbywa </a:t>
            </a:r>
            <a:r>
              <a:rPr lang="pl-PL" altLang="pl-PL" sz="3200" dirty="0">
                <a:latin typeface="Comic Sans MS" panose="030F0702030302020204" pitchFamily="66" charset="0"/>
              </a:rPr>
              <a:t>się poprzez omówienie wybranego tematu studyjnego.</a:t>
            </a:r>
          </a:p>
          <a:p>
            <a:pPr marL="358775" indent="-358775">
              <a:buClrTx/>
              <a:buFont typeface="Wingdings" panose="05000000000000000000" pitchFamily="2" charset="2"/>
              <a:buChar char="Ø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Nie </a:t>
            </a:r>
            <a:r>
              <a:rPr lang="pl-PL" altLang="pl-PL" sz="3200" dirty="0">
                <a:latin typeface="Comic Sans MS" panose="030F0702030302020204" pitchFamily="66" charset="0"/>
              </a:rPr>
              <a:t>jest czysto teoretyczną i intelektualną dyskusją o problemach, ale wspólnym szukaniem myśli i woli Bożej jako rozwiązania problemów rodziny.</a:t>
            </a:r>
          </a:p>
        </p:txBody>
      </p:sp>
    </p:spTree>
    <p:extLst>
      <p:ext uri="{BB962C8B-B14F-4D97-AF65-F5344CB8AC3E}">
        <p14:creationId xmlns:p14="http://schemas.microsoft.com/office/powerpoint/2010/main" val="23092827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79651" y="5084763"/>
            <a:ext cx="7777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pl-PL" altLang="pl-PL">
              <a:latin typeface="Book Antiqua" panose="02040602050305030304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3282494" y="13222"/>
            <a:ext cx="8229600" cy="1008062"/>
          </a:xfrm>
        </p:spPr>
        <p:txBody>
          <a:bodyPr/>
          <a:lstStyle/>
          <a:p>
            <a:pPr eaLnBrk="1" hangingPunct="1"/>
            <a:r>
              <a:rPr lang="pl-PL" altLang="pl-PL" sz="4000" b="1" dirty="0">
                <a:latin typeface="Comic Sans MS" panose="030F0702030302020204" pitchFamily="66" charset="0"/>
              </a:rPr>
              <a:t>Wybór tematu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85926" y="1268414"/>
            <a:ext cx="10126118" cy="5400675"/>
          </a:xfrm>
        </p:spPr>
        <p:txBody>
          <a:bodyPr>
            <a:normAutofit/>
          </a:bodyPr>
          <a:lstStyle/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w I </a:t>
            </a:r>
            <a:r>
              <a:rPr lang="pl-PL" altLang="pl-PL" sz="3200" dirty="0" err="1">
                <a:latin typeface="Comic Sans MS" panose="030F0702030302020204" pitchFamily="66" charset="0"/>
              </a:rPr>
              <a:t>i</a:t>
            </a:r>
            <a:r>
              <a:rPr lang="pl-PL" altLang="pl-PL" sz="3200" dirty="0">
                <a:latin typeface="Comic Sans MS" panose="030F0702030302020204" pitchFamily="66" charset="0"/>
              </a:rPr>
              <a:t> II roku pracy – realizacja podręcznika – omawianie zagadnień duchowości małżeńskiej;</a:t>
            </a:r>
          </a:p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formacja permanentna – pomoce proponowane przez ruch, dokumenty Kościoła dotyczące małżeństwa i rodziny, artykuły z prasy </a:t>
            </a:r>
            <a:br>
              <a:rPr lang="pl-PL" altLang="pl-PL" sz="3200" dirty="0">
                <a:latin typeface="Comic Sans MS" panose="030F0702030302020204" pitchFamily="66" charset="0"/>
              </a:rPr>
            </a:br>
            <a:r>
              <a:rPr lang="pl-PL" altLang="pl-PL" sz="3200" dirty="0">
                <a:latin typeface="Comic Sans MS" panose="030F0702030302020204" pitchFamily="66" charset="0"/>
              </a:rPr>
              <a:t>katolickiej, wydawnictwa katolickie</a:t>
            </a:r>
          </a:p>
          <a:p>
            <a:pPr marL="0" indent="0" eaLnBrk="1" hangingPunct="1">
              <a:buClrTx/>
              <a:buNone/>
            </a:pPr>
            <a:r>
              <a:rPr lang="pl-PL" altLang="pl-PL" sz="3200" u="sng" dirty="0">
                <a:latin typeface="Comic Sans MS" panose="030F0702030302020204" pitchFamily="66" charset="0"/>
              </a:rPr>
              <a:t>Uwaga!</a:t>
            </a:r>
          </a:p>
          <a:p>
            <a:pPr marL="0" indent="0" eaLnBrk="1" hangingPunct="1">
              <a:buClrTx/>
              <a:buNone/>
            </a:pPr>
            <a:r>
              <a:rPr lang="pl-PL" altLang="pl-PL" sz="3200" dirty="0" smtClean="0">
                <a:latin typeface="Comic Sans MS" panose="030F0702030302020204" pitchFamily="66" charset="0"/>
              </a:rPr>
              <a:t>W </a:t>
            </a:r>
            <a:r>
              <a:rPr lang="pl-PL" altLang="pl-PL" sz="3200" dirty="0">
                <a:latin typeface="Comic Sans MS" panose="030F0702030302020204" pitchFamily="66" charset="0"/>
              </a:rPr>
              <a:t>I </a:t>
            </a:r>
            <a:r>
              <a:rPr lang="pl-PL" altLang="pl-PL" sz="3200" dirty="0" err="1">
                <a:latin typeface="Comic Sans MS" panose="030F0702030302020204" pitchFamily="66" charset="0"/>
              </a:rPr>
              <a:t>i</a:t>
            </a:r>
            <a:r>
              <a:rPr lang="pl-PL" altLang="pl-PL" sz="3200" dirty="0">
                <a:latin typeface="Comic Sans MS" panose="030F0702030302020204" pitchFamily="66" charset="0"/>
              </a:rPr>
              <a:t> II roku pracy tematy przygotowuje para animatorska z pomocą kapłana, później tematy rozdzielane są między poszczególne małżeństwa.</a:t>
            </a:r>
          </a:p>
        </p:txBody>
      </p:sp>
    </p:spTree>
    <p:extLst>
      <p:ext uri="{BB962C8B-B14F-4D97-AF65-F5344CB8AC3E}">
        <p14:creationId xmlns:p14="http://schemas.microsoft.com/office/powerpoint/2010/main" val="19464135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79651" y="5084763"/>
            <a:ext cx="7777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pl-PL" altLang="pl-PL">
              <a:latin typeface="Book Antiqua" panose="0204060205030503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3307545" y="12526"/>
            <a:ext cx="8229600" cy="1152525"/>
          </a:xfrm>
        </p:spPr>
        <p:txBody>
          <a:bodyPr/>
          <a:lstStyle/>
          <a:p>
            <a:pPr eaLnBrk="1" hangingPunct="1"/>
            <a:r>
              <a:rPr lang="pl-PL" altLang="pl-PL" sz="4000" b="1" dirty="0">
                <a:latin typeface="Comic Sans MS" panose="030F0702030302020204" pitchFamily="66" charset="0"/>
              </a:rPr>
              <a:t>Sprawy organizacyjne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idx="1"/>
          </p:nvPr>
        </p:nvSpPr>
        <p:spPr>
          <a:xfrm>
            <a:off x="1703388" y="1576865"/>
            <a:ext cx="10488612" cy="5256213"/>
          </a:xfrm>
        </p:spPr>
        <p:txBody>
          <a:bodyPr/>
          <a:lstStyle/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3300" dirty="0">
                <a:latin typeface="Comic Sans MS" panose="030F0702030302020204" pitchFamily="66" charset="0"/>
              </a:rPr>
              <a:t>przekazanie informacji, propozycji </a:t>
            </a:r>
            <a:br>
              <a:rPr lang="pl-PL" altLang="pl-PL" sz="3300" dirty="0">
                <a:latin typeface="Comic Sans MS" panose="030F0702030302020204" pitchFamily="66" charset="0"/>
              </a:rPr>
            </a:br>
            <a:r>
              <a:rPr lang="pl-PL" altLang="pl-PL" sz="3300" dirty="0">
                <a:latin typeface="Comic Sans MS" panose="030F0702030302020204" pitchFamily="66" charset="0"/>
              </a:rPr>
              <a:t>i zaleceń od pary rejonowej – </a:t>
            </a:r>
            <a:r>
              <a:rPr lang="pl-PL" altLang="pl-PL" sz="3300" u="sng" dirty="0">
                <a:latin typeface="Comic Sans MS" panose="030F0702030302020204" pitchFamily="66" charset="0"/>
              </a:rPr>
              <a:t>szczególna odpowiedzialność animatorów</a:t>
            </a:r>
            <a:r>
              <a:rPr lang="pl-PL" altLang="pl-PL" sz="3300" dirty="0">
                <a:latin typeface="Comic Sans MS" panose="030F0702030302020204" pitchFamily="66" charset="0"/>
              </a:rPr>
              <a:t>;</a:t>
            </a:r>
          </a:p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3300" dirty="0">
                <a:latin typeface="Comic Sans MS" panose="030F0702030302020204" pitchFamily="66" charset="0"/>
              </a:rPr>
              <a:t>ustalenia dotyczące terminu następnego kręgu, tematu na następne spotkanie;</a:t>
            </a:r>
          </a:p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3300" dirty="0">
                <a:latin typeface="Comic Sans MS" panose="030F0702030302020204" pitchFamily="66" charset="0"/>
              </a:rPr>
              <a:t>ustalenia związane z zaangażowaniem </a:t>
            </a:r>
            <a:br>
              <a:rPr lang="pl-PL" altLang="pl-PL" sz="3300" dirty="0">
                <a:latin typeface="Comic Sans MS" panose="030F0702030302020204" pitchFamily="66" charset="0"/>
              </a:rPr>
            </a:br>
            <a:r>
              <a:rPr lang="pl-PL" altLang="pl-PL" sz="3300" dirty="0">
                <a:latin typeface="Comic Sans MS" panose="030F0702030302020204" pitchFamily="66" charset="0"/>
              </a:rPr>
              <a:t>w życie parafii;</a:t>
            </a:r>
          </a:p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3300" dirty="0">
                <a:latin typeface="Comic Sans MS" panose="030F0702030302020204" pitchFamily="66" charset="0"/>
              </a:rPr>
              <a:t>ustalenia związane z podtrzymywaniem kontaktów towarzyskich i wzajemną pomocą.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pl-PL" altLang="pl-PL" sz="3300" dirty="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19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79651" y="5084763"/>
            <a:ext cx="7777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pl-PL" altLang="pl-PL">
              <a:latin typeface="Book Antiqua" panose="02040602050305030304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319093" y="-15786"/>
            <a:ext cx="8555581" cy="1030394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b="1" dirty="0" smtClean="0">
                <a:latin typeface="Comic Sans MS" panose="030F0702030302020204" pitchFamily="66" charset="0"/>
              </a:rPr>
              <a:t>Błogosławieństwo księdza moderatora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84338" y="1365251"/>
            <a:ext cx="8964612" cy="52562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endParaRPr lang="pl-PL" altLang="pl-PL" sz="3300" dirty="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900" dirty="0">
              <a:latin typeface="Comic Sans MS" panose="030F0702030302020204" pitchFamily="66" charset="0"/>
            </a:endParaRPr>
          </a:p>
        </p:txBody>
      </p:sp>
      <p:pic>
        <p:nvPicPr>
          <p:cNvPr id="6" name="Picture 5" descr="zmartwychwstani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388" y="1014608"/>
            <a:ext cx="4818236" cy="481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3003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69004" y="-25052"/>
            <a:ext cx="8229600" cy="1008063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Comic Sans MS" panose="030F0702030302020204" pitchFamily="66" charset="0"/>
              </a:rPr>
              <a:t>Zasady działania kręgów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457195" y="1008063"/>
            <a:ext cx="10734805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3538" indent="-363538" algn="l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>
                <a:latin typeface="Comic Sans MS" panose="030F0702030302020204" pitchFamily="66" charset="0"/>
              </a:rPr>
              <a:t> </a:t>
            </a:r>
            <a:r>
              <a:rPr lang="pl-PL" altLang="pl-PL" sz="2800" dirty="0">
                <a:latin typeface="Comic Sans MS" panose="030F0702030302020204" pitchFamily="66" charset="0"/>
              </a:rPr>
              <a:t>w skład kręgu wchodzą małżeństwa sakramentalne, </a:t>
            </a:r>
            <a:r>
              <a:rPr lang="pl-PL" altLang="pl-PL" sz="2800" dirty="0" smtClean="0">
                <a:latin typeface="Comic Sans MS" panose="030F0702030302020204" pitchFamily="66" charset="0"/>
              </a:rPr>
              <a:t>nie </a:t>
            </a:r>
            <a:r>
              <a:rPr lang="pl-PL" altLang="pl-PL" sz="2800" dirty="0">
                <a:latin typeface="Comic Sans MS" panose="030F0702030302020204" pitchFamily="66" charset="0"/>
              </a:rPr>
              <a:t>ma znaczenia wiek, wykształcenie, pozycja społeczna; przeszkodą mogą być więzy rodzinne </a:t>
            </a:r>
            <a:r>
              <a:rPr lang="pl-PL" altLang="pl-PL" sz="2800" dirty="0" smtClean="0">
                <a:latin typeface="Comic Sans MS" panose="030F0702030302020204" pitchFamily="66" charset="0"/>
              </a:rPr>
              <a:t>lub </a:t>
            </a:r>
            <a:r>
              <a:rPr lang="pl-PL" altLang="pl-PL" sz="2800" dirty="0">
                <a:latin typeface="Comic Sans MS" panose="030F0702030302020204" pitchFamily="66" charset="0"/>
              </a:rPr>
              <a:t>zależność służbowa;</a:t>
            </a:r>
          </a:p>
          <a:p>
            <a:pPr marL="363538" indent="-363538" eaLnBrk="1" hangingPunct="1">
              <a:buFont typeface="Wingdings" panose="05000000000000000000" pitchFamily="2" charset="2"/>
              <a:buChar char="Ø"/>
            </a:pPr>
            <a:r>
              <a:rPr lang="pl-PL" altLang="pl-PL" sz="2800" dirty="0">
                <a:latin typeface="Comic Sans MS" panose="030F0702030302020204" pitchFamily="66" charset="0"/>
              </a:rPr>
              <a:t> uczestnicy spotkania muszą mieć świadomość, iż jest to spotkanie formacyjno-modlitewne, a nie towarzyskie;</a:t>
            </a:r>
          </a:p>
          <a:p>
            <a:pPr marL="363538" indent="-363538" eaLnBrk="1" hangingPunct="1">
              <a:buFont typeface="Wingdings" panose="05000000000000000000" pitchFamily="2" charset="2"/>
              <a:buChar char="Ø"/>
            </a:pPr>
            <a:r>
              <a:rPr lang="pl-PL" altLang="pl-PL" sz="2800" dirty="0">
                <a:latin typeface="Comic Sans MS" panose="030F0702030302020204" pitchFamily="66" charset="0"/>
              </a:rPr>
              <a:t> ważna jest regularność spotkań kręgu, punktualność </a:t>
            </a:r>
            <a:r>
              <a:rPr lang="pl-PL" altLang="pl-PL" sz="2800" dirty="0" smtClean="0">
                <a:latin typeface="Comic Sans MS" panose="030F0702030302020204" pitchFamily="66" charset="0"/>
              </a:rPr>
              <a:t>i </a:t>
            </a:r>
            <a:r>
              <a:rPr lang="pl-PL" altLang="pl-PL" sz="2800" dirty="0">
                <a:latin typeface="Comic Sans MS" panose="030F0702030302020204" pitchFamily="66" charset="0"/>
              </a:rPr>
              <a:t>przebieg zgodny z zasadami DK;</a:t>
            </a:r>
          </a:p>
          <a:p>
            <a:pPr marL="363538" indent="-363538" algn="l" eaLnBrk="1" hangingPunct="1">
              <a:buFont typeface="Wingdings" panose="05000000000000000000" pitchFamily="2" charset="2"/>
              <a:buChar char="Ø"/>
            </a:pPr>
            <a:r>
              <a:rPr lang="pl-PL" altLang="pl-PL" sz="2800" dirty="0">
                <a:latin typeface="Comic Sans MS" panose="030F0702030302020204" pitchFamily="66" charset="0"/>
              </a:rPr>
              <a:t> należy zadbać o to, aby wszyscy brali aktywny udział w spotkaniu, mieli szansę wypowiedzenia się;</a:t>
            </a:r>
          </a:p>
          <a:p>
            <a:pPr marL="363538" indent="-363538" algn="l" eaLnBrk="1" hangingPunct="1">
              <a:buFont typeface="Wingdings" panose="05000000000000000000" pitchFamily="2" charset="2"/>
              <a:buChar char="Ø"/>
            </a:pPr>
            <a:r>
              <a:rPr lang="pl-PL" altLang="pl-PL" sz="2800" dirty="0">
                <a:latin typeface="Comic Sans MS" panose="030F0702030302020204" pitchFamily="66" charset="0"/>
              </a:rPr>
              <a:t> nie powinno się zapraszać osób z zewnątrz na spotkanie kręgu (nie dotyczy pary rejonowej);</a:t>
            </a:r>
          </a:p>
          <a:p>
            <a:pPr marL="363538" indent="-363538" algn="l" eaLnBrk="1" hangingPunct="1">
              <a:buFont typeface="Wingdings" panose="05000000000000000000" pitchFamily="2" charset="2"/>
              <a:buChar char="Ø"/>
            </a:pPr>
            <a:r>
              <a:rPr lang="pl-PL" altLang="pl-PL" sz="2800" dirty="0">
                <a:latin typeface="Comic Sans MS" panose="030F0702030302020204" pitchFamily="66" charset="0"/>
              </a:rPr>
              <a:t> w spotkaniu uczestniczą małżonkowie, czasami trzeba zadbać o opiekę dla dzieci</a:t>
            </a:r>
          </a:p>
        </p:txBody>
      </p:sp>
    </p:spTree>
    <p:extLst>
      <p:ext uri="{BB962C8B-B14F-4D97-AF65-F5344CB8AC3E}">
        <p14:creationId xmlns:p14="http://schemas.microsoft.com/office/powerpoint/2010/main" val="6993874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279651" y="5084763"/>
            <a:ext cx="7777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pl-PL" altLang="pl-PL">
              <a:latin typeface="Book Antiqua" panose="0204060205030503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334011" y="0"/>
            <a:ext cx="8229600" cy="792162"/>
          </a:xfrm>
        </p:spPr>
        <p:txBody>
          <a:bodyPr/>
          <a:lstStyle/>
          <a:p>
            <a:pPr eaLnBrk="1" hangingPunct="1"/>
            <a:r>
              <a:rPr lang="pl-PL" altLang="pl-PL" sz="4000" b="1" dirty="0">
                <a:latin typeface="Comic Sans MS" panose="030F0702030302020204" pitchFamily="66" charset="0"/>
              </a:rPr>
              <a:t>Końcowe spotkanie kręgu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34988" y="1030941"/>
            <a:ext cx="10157012" cy="5657285"/>
          </a:xfrm>
        </p:spPr>
        <p:txBody>
          <a:bodyPr>
            <a:normAutofit fontScale="77500" lnSpcReduction="20000"/>
          </a:bodyPr>
          <a:lstStyle/>
          <a:p>
            <a:pPr marL="358775" indent="-358775">
              <a:lnSpc>
                <a:spcPct val="120000"/>
              </a:lnSpc>
              <a:buClrTx/>
              <a:buFont typeface="Wingdings" panose="05000000000000000000" pitchFamily="2" charset="2"/>
              <a:buChar char="Ø"/>
            </a:pPr>
            <a:r>
              <a:rPr lang="pl-PL" altLang="pl-PL" sz="3600" dirty="0" smtClean="0">
                <a:latin typeface="Comic Sans MS" panose="030F0702030302020204" pitchFamily="66" charset="0"/>
              </a:rPr>
              <a:t>część „dzielenie się życiem” i modlitewna przebiegają jak zwykle,</a:t>
            </a:r>
          </a:p>
          <a:p>
            <a:pPr marL="358775" indent="-358775">
              <a:lnSpc>
                <a:spcPct val="120000"/>
              </a:lnSpc>
              <a:buClrTx/>
              <a:buFont typeface="Wingdings" panose="05000000000000000000" pitchFamily="2" charset="2"/>
              <a:buChar char="Ø"/>
            </a:pPr>
            <a:r>
              <a:rPr lang="pl-PL" altLang="pl-PL" sz="3600" dirty="0" smtClean="0">
                <a:latin typeface="Comic Sans MS" panose="030F0702030302020204" pitchFamily="66" charset="0"/>
              </a:rPr>
              <a:t>w części formacyjnej warto podsumować pracę roczną i podzielić się:</a:t>
            </a:r>
          </a:p>
          <a:p>
            <a:pPr marL="2868613" lvl="1" indent="-442913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jakie było nasze zaangażowanie w modlitwę,</a:t>
            </a:r>
          </a:p>
          <a:p>
            <a:pPr marL="2868613" lvl="1" indent="-442913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jakie zrobiliśmy postępy w realizacji zobowiązań (udział w rekolekcjach),</a:t>
            </a:r>
          </a:p>
          <a:p>
            <a:pPr marL="2868613" lvl="1" indent="-442913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czy pomagamy sobie modlitwą,</a:t>
            </a:r>
          </a:p>
          <a:p>
            <a:pPr marL="2868613" lvl="1" indent="-442913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czy tematy były rzetelnie przygotowane,</a:t>
            </a:r>
          </a:p>
          <a:p>
            <a:pPr marL="2868613" lvl="1" indent="-442913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czy włączaliśmy się w życie Ruchu i Kościoła?</a:t>
            </a:r>
          </a:p>
          <a:p>
            <a:pPr marL="358775" indent="-358775">
              <a:lnSpc>
                <a:spcPct val="120000"/>
              </a:lnSpc>
              <a:buClrTx/>
              <a:buFont typeface="Wingdings" panose="05000000000000000000" pitchFamily="2" charset="2"/>
              <a:buChar char="Ø"/>
            </a:pPr>
            <a:r>
              <a:rPr lang="pl-PL" altLang="pl-PL" sz="3600" dirty="0">
                <a:latin typeface="Comic Sans MS" panose="030F0702030302020204" pitchFamily="66" charset="0"/>
              </a:rPr>
              <a:t>wybór nowej pary animatorskiej</a:t>
            </a:r>
            <a:r>
              <a:rPr lang="pl-PL" altLang="pl-PL" sz="3600" dirty="0" smtClean="0">
                <a:latin typeface="Comic Sans MS" panose="030F0702030302020204" pitchFamily="66" charset="0"/>
              </a:rPr>
              <a:t>.</a:t>
            </a:r>
            <a:endParaRPr lang="pl-PL" altLang="pl-PL" sz="3600" dirty="0">
              <a:latin typeface="Comic Sans MS" panose="030F0702030302020204" pitchFamily="66" charset="0"/>
            </a:endParaRPr>
          </a:p>
        </p:txBody>
      </p:sp>
      <p:pic>
        <p:nvPicPr>
          <p:cNvPr id="23557" name="Picture 6" descr="i9456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58" y="3083400"/>
            <a:ext cx="3219340" cy="264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6954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32163" y="0"/>
            <a:ext cx="8229600" cy="936625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Comic Sans MS" panose="030F0702030302020204" pitchFamily="66" charset="0"/>
              </a:rPr>
              <a:t>Spotkanie miesięczne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577789" y="1660199"/>
            <a:ext cx="4796866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 dzielenie się życiem (1 godzina);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endParaRPr lang="pl-PL" altLang="pl-PL" sz="3200" dirty="0">
              <a:latin typeface="Comic Sans MS" panose="030F0702030302020204" pitchFamily="66" charset="0"/>
            </a:endParaRP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 modlitwa </a:t>
            </a:r>
            <a:r>
              <a:rPr lang="pl-PL" altLang="pl-PL" sz="3200" dirty="0" smtClean="0">
                <a:latin typeface="Comic Sans MS" panose="030F0702030302020204" pitchFamily="66" charset="0"/>
              </a:rPr>
              <a:t>wspólnotowa </a:t>
            </a:r>
            <a:endParaRPr lang="pl-PL" altLang="pl-PL" sz="3200" dirty="0">
              <a:latin typeface="Comic Sans MS" panose="030F0702030302020204" pitchFamily="66" charset="0"/>
            </a:endParaRP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pl-PL" altLang="pl-PL" sz="3200" dirty="0">
                <a:latin typeface="Comic Sans MS" panose="030F0702030302020204" pitchFamily="66" charset="0"/>
              </a:rPr>
              <a:t>(1 godzina);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endParaRPr lang="pl-PL" altLang="pl-PL" sz="3200" dirty="0">
              <a:latin typeface="Comic Sans MS" panose="030F0702030302020204" pitchFamily="66" charset="0"/>
            </a:endParaRP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 formacja 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pl-PL" altLang="pl-PL" sz="3200" dirty="0">
                <a:latin typeface="Comic Sans MS" panose="030F0702030302020204" pitchFamily="66" charset="0"/>
              </a:rPr>
              <a:t>(1 godzina</a:t>
            </a:r>
            <a:r>
              <a:rPr lang="pl-PL" altLang="pl-PL" sz="3200" dirty="0" smtClean="0">
                <a:latin typeface="Comic Sans MS" panose="030F0702030302020204" pitchFamily="66" charset="0"/>
              </a:rPr>
              <a:t>).</a:t>
            </a:r>
            <a:endParaRPr lang="pl-PL" altLang="pl-PL" sz="3200" dirty="0">
              <a:latin typeface="Comic Sans MS" panose="030F0702030302020204" pitchFamily="66" charset="0"/>
            </a:endParaRPr>
          </a:p>
        </p:txBody>
      </p:sp>
      <p:pic>
        <p:nvPicPr>
          <p:cNvPr id="31749" name="Picture 5" descr="081 Rek o Pilotowaniu 00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615" y="1964017"/>
            <a:ext cx="5149850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7513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23573" y="0"/>
            <a:ext cx="8229600" cy="1152525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Comic Sans MS" panose="030F0702030302020204" pitchFamily="66" charset="0"/>
              </a:rPr>
              <a:t>Dzielenie się życiem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03388" y="1341439"/>
            <a:ext cx="8964612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4500" indent="-444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przy symbolicznym posiłku;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pamiętamy o modlitwie przed posiłkiem;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dzielimy  się wydarzeniami, radościami, troskami;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dzielimy się własnymi przeżyciami, </a:t>
            </a:r>
            <a:br>
              <a:rPr lang="pl-PL" altLang="pl-PL" sz="3200" dirty="0">
                <a:latin typeface="Comic Sans MS" panose="030F0702030302020204" pitchFamily="66" charset="0"/>
              </a:rPr>
            </a:br>
            <a:r>
              <a:rPr lang="pl-PL" altLang="pl-PL" sz="3200" dirty="0">
                <a:latin typeface="Comic Sans MS" panose="030F0702030302020204" pitchFamily="66" charset="0"/>
              </a:rPr>
              <a:t>nie omawiamy tematów ogólnych </a:t>
            </a:r>
            <a:br>
              <a:rPr lang="pl-PL" altLang="pl-PL" sz="3200" dirty="0">
                <a:latin typeface="Comic Sans MS" panose="030F0702030302020204" pitchFamily="66" charset="0"/>
              </a:rPr>
            </a:br>
            <a:r>
              <a:rPr lang="pl-PL" altLang="pl-PL" sz="3200" dirty="0">
                <a:latin typeface="Comic Sans MS" panose="030F0702030302020204" pitchFamily="66" charset="0"/>
              </a:rPr>
              <a:t>(ceny paliwa, polityka …);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dostrzegamy działanie Boga </a:t>
            </a:r>
            <a:br>
              <a:rPr lang="pl-PL" altLang="pl-PL" sz="3200" dirty="0">
                <a:latin typeface="Comic Sans MS" panose="030F0702030302020204" pitchFamily="66" charset="0"/>
              </a:rPr>
            </a:br>
            <a:r>
              <a:rPr lang="pl-PL" altLang="pl-PL" sz="3200" dirty="0">
                <a:latin typeface="Comic Sans MS" panose="030F0702030302020204" pitchFamily="66" charset="0"/>
              </a:rPr>
              <a:t>w naszym życiu;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d</a:t>
            </a:r>
            <a:r>
              <a:rPr lang="pl-PL" altLang="pl-PL" sz="3200" dirty="0" smtClean="0">
                <a:latin typeface="Comic Sans MS" panose="030F0702030302020204" pitchFamily="66" charset="0"/>
              </a:rPr>
              <a:t>bamy </a:t>
            </a:r>
            <a:r>
              <a:rPr lang="pl-PL" altLang="pl-PL" sz="3200" dirty="0">
                <a:latin typeface="Comic Sans MS" panose="030F0702030302020204" pitchFamily="66" charset="0"/>
              </a:rPr>
              <a:t>o równe zaangażowanie wszystkich;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zachowujemy dyskrecję.</a:t>
            </a:r>
          </a:p>
        </p:txBody>
      </p:sp>
    </p:spTree>
    <p:extLst>
      <p:ext uri="{BB962C8B-B14F-4D97-AF65-F5344CB8AC3E}">
        <p14:creationId xmlns:p14="http://schemas.microsoft.com/office/powerpoint/2010/main" val="9635874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66316" y="0"/>
            <a:ext cx="6403778" cy="1152525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4000" b="1" dirty="0">
                <a:latin typeface="Comic Sans MS" panose="030F0702030302020204" pitchFamily="66" charset="0"/>
              </a:rPr>
              <a:t>Modlitwa wspólnotowa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741489" y="1557338"/>
            <a:ext cx="8893175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4500" indent="-444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zapalenie świecy;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modlitwa do Ducha Świętego;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dzielenie się Ewangelią 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odpowiedzią na Słowo Boże jest modlitwa skierowana do Boga-praktykujemy modlitwę uwielbienia, dziękczynienia, przeproszenia </a:t>
            </a:r>
            <a:br>
              <a:rPr lang="pl-PL" altLang="pl-PL" sz="3200" dirty="0">
                <a:latin typeface="Comic Sans MS" panose="030F0702030302020204" pitchFamily="66" charset="0"/>
              </a:rPr>
            </a:br>
            <a:r>
              <a:rPr lang="pl-PL" altLang="pl-PL" sz="3200" dirty="0">
                <a:latin typeface="Comic Sans MS" panose="030F0702030302020204" pitchFamily="66" charset="0"/>
              </a:rPr>
              <a:t>i prośby, modlimy się też w intencjach Kościoła, Ruchu, Kręgu oraz w intencjach osobistych;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modlitwa różańcowa (z dopowiedzeniami).</a:t>
            </a:r>
          </a:p>
        </p:txBody>
      </p:sp>
      <p:pic>
        <p:nvPicPr>
          <p:cNvPr id="7172" name="Picture 5" descr="rozani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825" y="0"/>
            <a:ext cx="24161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6963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6433" y="0"/>
            <a:ext cx="5843588" cy="1354137"/>
          </a:xfrm>
        </p:spPr>
        <p:txBody>
          <a:bodyPr/>
          <a:lstStyle/>
          <a:p>
            <a:pPr>
              <a:tabLst>
                <a:tab pos="3492500" algn="l"/>
              </a:tabLst>
            </a:pPr>
            <a:r>
              <a:rPr lang="pl-PL" altLang="pl-PL" sz="4000" b="1" dirty="0">
                <a:latin typeface="Comic Sans MS" panose="030F0702030302020204" pitchFamily="66" charset="0"/>
              </a:rPr>
              <a:t>Modlitwa spontaniczna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33856" y="1844676"/>
            <a:ext cx="10838688" cy="5129148"/>
          </a:xfrm>
        </p:spPr>
        <p:txBody>
          <a:bodyPr>
            <a:normAutofit/>
          </a:bodyPr>
          <a:lstStyle/>
          <a:p>
            <a:pPr marL="444500" indent="-44450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nie może być wymuszona, ma wypływać</a:t>
            </a:r>
            <a:br>
              <a:rPr lang="pl-PL" altLang="pl-PL" sz="3200" dirty="0" smtClean="0">
                <a:latin typeface="Comic Sans MS" panose="030F0702030302020204" pitchFamily="66" charset="0"/>
              </a:rPr>
            </a:br>
            <a:r>
              <a:rPr lang="pl-PL" altLang="pl-PL" sz="3200" dirty="0" smtClean="0">
                <a:latin typeface="Comic Sans MS" panose="030F0702030302020204" pitchFamily="66" charset="0"/>
              </a:rPr>
              <a:t>z serca;</a:t>
            </a:r>
          </a:p>
          <a:p>
            <a:pPr marL="444500" indent="-44450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powinna </a:t>
            </a:r>
            <a:r>
              <a:rPr lang="pl-PL" altLang="pl-PL" sz="3200" dirty="0">
                <a:latin typeface="Comic Sans MS" panose="030F0702030302020204" pitchFamily="66" charset="0"/>
              </a:rPr>
              <a:t>być wypowiadana głośno i wyraźnie, aby wszyscy słyszeli;</a:t>
            </a:r>
          </a:p>
          <a:p>
            <a:pPr marL="444500" indent="-44450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powinna być krótka i zwięzła, aby dać możliwość włączenia się innym;</a:t>
            </a:r>
          </a:p>
          <a:p>
            <a:pPr marL="444500" indent="-44450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nie bójmy się ciszy;</a:t>
            </a:r>
          </a:p>
          <a:p>
            <a:pPr marL="444500" indent="-44450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pl-PL" altLang="pl-PL" sz="3200" dirty="0">
                <a:latin typeface="Comic Sans MS" panose="030F0702030302020204" pitchFamily="66" charset="0"/>
              </a:rPr>
              <a:t>wszyscy powinni się czuć odpowiedzialni za przebieg modlitwy, modlitwa jednej osoby jest ubogaceniem i świadectwem dla </a:t>
            </a:r>
            <a:r>
              <a:rPr lang="pl-PL" altLang="pl-PL" sz="3200" dirty="0" smtClean="0">
                <a:latin typeface="Comic Sans MS" panose="030F0702030302020204" pitchFamily="66" charset="0"/>
              </a:rPr>
              <a:t>innych.</a:t>
            </a:r>
            <a:endParaRPr lang="pl-PL" altLang="pl-PL" sz="3200" dirty="0">
              <a:latin typeface="Comic Sans MS" panose="030F0702030302020204" pitchFamily="66" charset="0"/>
            </a:endParaRPr>
          </a:p>
        </p:txBody>
      </p:sp>
      <p:pic>
        <p:nvPicPr>
          <p:cNvPr id="8196" name="Picture 8" descr="logo pismo ś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1" y="156243"/>
            <a:ext cx="2405062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3471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2351088" y="1844676"/>
            <a:ext cx="6767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pl-PL" altLang="pl-PL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00376" y="5949951"/>
            <a:ext cx="6264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pl-PL" altLang="pl-PL" b="1">
              <a:latin typeface="Book Antiqua" panose="02040602050305030304" pitchFamily="18" charset="0"/>
            </a:endParaRPr>
          </a:p>
        </p:txBody>
      </p:sp>
      <p:sp>
        <p:nvSpPr>
          <p:cNvPr id="9220" name="Rectangle 17"/>
          <p:cNvSpPr>
            <a:spLocks noGrp="1" noChangeArrowheads="1"/>
          </p:cNvSpPr>
          <p:nvPr>
            <p:ph type="title"/>
          </p:nvPr>
        </p:nvSpPr>
        <p:spPr>
          <a:xfrm>
            <a:off x="3296350" y="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4000" b="1" dirty="0">
                <a:latin typeface="Comic Sans MS" panose="030F0702030302020204" pitchFamily="66" charset="0"/>
              </a:rPr>
              <a:t>Formacja to…</a:t>
            </a:r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9832848" cy="499745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pl-PL" altLang="pl-PL" sz="3600" dirty="0" smtClean="0">
                <a:latin typeface="Comic Sans MS" panose="030F0702030302020204" pitchFamily="66" charset="0"/>
              </a:rPr>
              <a:t>… dzielenie się w atmosferze modlitwy realizacją zobowiązań, osiągnięciami </a:t>
            </a:r>
            <a:br>
              <a:rPr lang="pl-PL" altLang="pl-PL" sz="3600" dirty="0" smtClean="0">
                <a:latin typeface="Comic Sans MS" panose="030F0702030302020204" pitchFamily="66" charset="0"/>
              </a:rPr>
            </a:br>
            <a:r>
              <a:rPr lang="pl-PL" altLang="pl-PL" sz="3600" dirty="0" smtClean="0">
                <a:latin typeface="Comic Sans MS" panose="030F0702030302020204" pitchFamily="66" charset="0"/>
              </a:rPr>
              <a:t>i trudnościami w rozwoju życia duchowego. </a:t>
            </a:r>
          </a:p>
          <a:p>
            <a:pPr eaLnBrk="1" hangingPunct="1">
              <a:buFontTx/>
              <a:buNone/>
            </a:pPr>
            <a:r>
              <a:rPr lang="pl-PL" altLang="pl-PL" sz="3600" dirty="0" smtClean="0">
                <a:latin typeface="Comic Sans MS" panose="030F0702030302020204" pitchFamily="66" charset="0"/>
              </a:rPr>
              <a:t>  Tę część </a:t>
            </a:r>
            <a:r>
              <a:rPr lang="pl-PL" altLang="pl-PL" sz="3600" u="sng" dirty="0" smtClean="0">
                <a:latin typeface="Comic Sans MS" panose="030F0702030302020204" pitchFamily="66" charset="0"/>
              </a:rPr>
              <a:t>zawsze prowadzą animatorzy.</a:t>
            </a:r>
          </a:p>
          <a:p>
            <a:pPr eaLnBrk="1" hangingPunct="1">
              <a:buFontTx/>
              <a:buNone/>
            </a:pPr>
            <a:r>
              <a:rPr lang="pl-PL" altLang="pl-PL" sz="3600" dirty="0" smtClean="0">
                <a:latin typeface="Comic Sans MS" panose="030F0702030302020204" pitchFamily="66" charset="0"/>
              </a:rPr>
              <a:t>  Jest to </a:t>
            </a:r>
            <a:r>
              <a:rPr lang="pl-PL" altLang="pl-PL" sz="3600" u="sng" dirty="0" smtClean="0">
                <a:latin typeface="Comic Sans MS" panose="030F0702030302020204" pitchFamily="66" charset="0"/>
              </a:rPr>
              <a:t>bardzo istotny punkt spotkania</a:t>
            </a:r>
            <a:r>
              <a:rPr lang="pl-PL" altLang="pl-PL" sz="3600" dirty="0" smtClean="0">
                <a:latin typeface="Comic Sans MS" panose="030F0702030302020204" pitchFamily="66" charset="0"/>
              </a:rPr>
              <a:t>, gdyż od realizacji zobowiązań zależy duchowy rozwój zarówno małżeństw jak </a:t>
            </a:r>
            <a:br>
              <a:rPr lang="pl-PL" altLang="pl-PL" sz="3600" dirty="0" smtClean="0">
                <a:latin typeface="Comic Sans MS" panose="030F0702030302020204" pitchFamily="66" charset="0"/>
              </a:rPr>
            </a:br>
            <a:r>
              <a:rPr lang="pl-PL" altLang="pl-PL" sz="3600" dirty="0" smtClean="0">
                <a:latin typeface="Comic Sans MS" panose="030F0702030302020204" pitchFamily="66" charset="0"/>
              </a:rPr>
              <a:t>i całego kręgu.</a:t>
            </a:r>
          </a:p>
        </p:txBody>
      </p:sp>
    </p:spTree>
    <p:extLst>
      <p:ext uri="{BB962C8B-B14F-4D97-AF65-F5344CB8AC3E}">
        <p14:creationId xmlns:p14="http://schemas.microsoft.com/office/powerpoint/2010/main" val="2094486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351088" y="1844676"/>
            <a:ext cx="6767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pl-PL" altLang="pl-PL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00376" y="5949951"/>
            <a:ext cx="6264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pl-PL" altLang="pl-PL" b="1">
              <a:latin typeface="Book Antiqua" panose="02040602050305030304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3522" y="7938"/>
            <a:ext cx="8642350" cy="1005074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4000" b="1" dirty="0">
                <a:latin typeface="Comic Sans MS" panose="030F0702030302020204" pitchFamily="66" charset="0"/>
              </a:rPr>
              <a:t>Dzielenie się zobowiązaniami: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>
          <a:xfrm>
            <a:off x="1631950" y="1600200"/>
            <a:ext cx="10401554" cy="5117592"/>
          </a:xfrm>
        </p:spPr>
        <p:txBody>
          <a:bodyPr>
            <a:normAutofit/>
          </a:bodyPr>
          <a:lstStyle/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 nie jest rachunkowością, statystyką, rozliczeniem (było, nie było), ale „pogłębioną refleksją”, która uświadamia nam postęp </a:t>
            </a:r>
            <a:br>
              <a:rPr lang="pl-PL" altLang="pl-PL" sz="3200" dirty="0" smtClean="0">
                <a:latin typeface="Comic Sans MS" panose="030F0702030302020204" pitchFamily="66" charset="0"/>
              </a:rPr>
            </a:br>
            <a:r>
              <a:rPr lang="pl-PL" altLang="pl-PL" sz="3200" dirty="0" smtClean="0">
                <a:latin typeface="Comic Sans MS" panose="030F0702030302020204" pitchFamily="66" charset="0"/>
              </a:rPr>
              <a:t>w życiu duchowym;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 nie jest stwierdzeniem klęski lub powodzenia, ale szukaniem przyczyn trudności;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3200" dirty="0" smtClean="0">
                <a:latin typeface="Comic Sans MS" panose="030F0702030302020204" pitchFamily="66" charset="0"/>
              </a:rPr>
              <a:t> nie jest spowiedzią, więc nie powinniśmy mówić wszystkiego lecz skomentować nasze słabości w zakresie zobowiązań.</a:t>
            </a:r>
          </a:p>
        </p:txBody>
      </p:sp>
    </p:spTree>
    <p:extLst>
      <p:ext uri="{BB962C8B-B14F-4D97-AF65-F5344CB8AC3E}">
        <p14:creationId xmlns:p14="http://schemas.microsoft.com/office/powerpoint/2010/main" val="19105140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3"/>
          <p:cNvSpPr txBox="1">
            <a:spLocks noChangeArrowheads="1"/>
          </p:cNvSpPr>
          <p:nvPr/>
        </p:nvSpPr>
        <p:spPr bwMode="auto">
          <a:xfrm>
            <a:off x="2279651" y="5084763"/>
            <a:ext cx="7777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pl-PL" altLang="pl-PL">
              <a:latin typeface="Book Antiqua" panose="02040602050305030304" pitchFamily="18" charset="0"/>
            </a:endParaRPr>
          </a:p>
        </p:txBody>
      </p:sp>
      <p:sp>
        <p:nvSpPr>
          <p:cNvPr id="11267" name="Rectangle 15"/>
          <p:cNvSpPr>
            <a:spLocks noGrp="1" noChangeArrowheads="1"/>
          </p:cNvSpPr>
          <p:nvPr>
            <p:ph type="title"/>
          </p:nvPr>
        </p:nvSpPr>
        <p:spPr>
          <a:xfrm>
            <a:off x="3315305" y="0"/>
            <a:ext cx="8229600" cy="1008062"/>
          </a:xfrm>
        </p:spPr>
        <p:txBody>
          <a:bodyPr/>
          <a:lstStyle/>
          <a:p>
            <a:pPr eaLnBrk="1" hangingPunct="1"/>
            <a:r>
              <a:rPr lang="pl-PL" altLang="pl-PL" sz="4000" b="1" dirty="0">
                <a:latin typeface="Comic Sans MS" panose="030F0702030302020204" pitchFamily="66" charset="0"/>
              </a:rPr>
              <a:t>Dzielenie się zobowiązaniami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703389" y="1268414"/>
            <a:ext cx="10104563" cy="5400675"/>
          </a:xfrm>
        </p:spPr>
        <p:txBody>
          <a:bodyPr/>
          <a:lstStyle/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2900" dirty="0">
                <a:latin typeface="Comic Sans MS" panose="030F0702030302020204" pitchFamily="66" charset="0"/>
              </a:rPr>
              <a:t>szczerze mówimy o radościach i trudnościach (dyskrecja i zaufanie);</a:t>
            </a:r>
          </a:p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2900" dirty="0">
                <a:latin typeface="Comic Sans MS" panose="030F0702030302020204" pitchFamily="66" charset="0"/>
              </a:rPr>
              <a:t>staramy się zrozumieć innych;</a:t>
            </a:r>
          </a:p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2900" dirty="0">
                <a:latin typeface="Comic Sans MS" panose="030F0702030302020204" pitchFamily="66" charset="0"/>
              </a:rPr>
              <a:t>dotyczy wszystkich zobowiązań, ale można zwrócić uwagę na jedno;</a:t>
            </a:r>
          </a:p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2900" dirty="0">
                <a:latin typeface="Comic Sans MS" panose="030F0702030302020204" pitchFamily="66" charset="0"/>
              </a:rPr>
              <a:t>animatorzy pogłębiają dzielenie przez stawianie odpowiednich pytań;</a:t>
            </a:r>
          </a:p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2900" dirty="0">
                <a:latin typeface="Comic Sans MS" panose="030F0702030302020204" pitchFamily="66" charset="0"/>
              </a:rPr>
              <a:t>może prowadzić do postanowienia o modlitwie kręgu za małżeństwo, które ma trudności;</a:t>
            </a:r>
          </a:p>
          <a:p>
            <a:pPr marL="358775" indent="-358775" eaLnBrk="1" hangingPunct="1">
              <a:buClrTx/>
              <a:buFont typeface="Wingdings" panose="05000000000000000000" pitchFamily="2" charset="2"/>
              <a:buChar char="Ø"/>
            </a:pPr>
            <a:r>
              <a:rPr lang="pl-PL" altLang="pl-PL" sz="2900" u="sng" dirty="0">
                <a:latin typeface="Comic Sans MS" panose="030F0702030302020204" pitchFamily="66" charset="0"/>
              </a:rPr>
              <a:t>musi się odbyć</a:t>
            </a:r>
            <a:r>
              <a:rPr lang="pl-PL" altLang="pl-PL" sz="2900" dirty="0">
                <a:latin typeface="Comic Sans MS" panose="030F0702030302020204" pitchFamily="66" charset="0"/>
              </a:rPr>
              <a:t> na każdym spotkaniu miesięcznym.</a:t>
            </a:r>
          </a:p>
        </p:txBody>
      </p:sp>
    </p:spTree>
    <p:extLst>
      <p:ext uri="{BB962C8B-B14F-4D97-AF65-F5344CB8AC3E}">
        <p14:creationId xmlns:p14="http://schemas.microsoft.com/office/powerpoint/2010/main" val="14703923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zablon projektu Chmur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8_TF03460508.potx" id="{BD7154B1-711B-4128-A533-1240CC487E52}" vid="{DEF585DF-340C-44CD-B522-E8765C890A51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Slajdy (projekt Chmury)</Template>
  <TotalTime>47</TotalTime>
  <Words>622</Words>
  <Application>Microsoft Office PowerPoint</Application>
  <PresentationFormat>Panoramiczny</PresentationFormat>
  <Paragraphs>98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Calibri</vt:lpstr>
      <vt:lpstr>Cambria</vt:lpstr>
      <vt:lpstr>Comic Sans MS</vt:lpstr>
      <vt:lpstr>Monotype Corsiva</vt:lpstr>
      <vt:lpstr>Wingdings</vt:lpstr>
      <vt:lpstr>Szablon projektu Chmury</vt:lpstr>
      <vt:lpstr>Spotkanie miesięczne</vt:lpstr>
      <vt:lpstr>Zasady działania kręgów</vt:lpstr>
      <vt:lpstr>Spotkanie miesięczne</vt:lpstr>
      <vt:lpstr>Dzielenie się życiem</vt:lpstr>
      <vt:lpstr>Modlitwa wspólnotowa</vt:lpstr>
      <vt:lpstr>Modlitwa spontaniczna</vt:lpstr>
      <vt:lpstr>Formacja to…</vt:lpstr>
      <vt:lpstr>Dzielenie się zobowiązaniami:</vt:lpstr>
      <vt:lpstr>Dzielenie się zobowiązaniami</vt:lpstr>
      <vt:lpstr>Modlitwa osobista - Namiot Spotkania</vt:lpstr>
      <vt:lpstr>Spotkanie ze Słowem Bożym</vt:lpstr>
      <vt:lpstr>Modlitwa małżeńska</vt:lpstr>
      <vt:lpstr>Dialog małżeński</vt:lpstr>
      <vt:lpstr>Reguła życia </vt:lpstr>
      <vt:lpstr>Rekolekcje</vt:lpstr>
      <vt:lpstr>Druga część formacji…</vt:lpstr>
      <vt:lpstr>Wybór tematu</vt:lpstr>
      <vt:lpstr>Sprawy organizacyjne</vt:lpstr>
      <vt:lpstr>Błogosławieństwo księdza moderatora</vt:lpstr>
      <vt:lpstr>Końcowe spotkanie kręgu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Układ Tytuł</dc:title>
  <dc:creator>Alicja i Krzysztof Romaszuk</dc:creator>
  <cp:lastModifiedBy>Romaszuk Krzysztof</cp:lastModifiedBy>
  <cp:revision>12</cp:revision>
  <dcterms:created xsi:type="dcterms:W3CDTF">2017-12-12T10:45:05Z</dcterms:created>
  <dcterms:modified xsi:type="dcterms:W3CDTF">2017-12-17T14:18:28Z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